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 id="262" r:id="rId6"/>
    <p:sldId id="271" r:id="rId7"/>
    <p:sldId id="272" r:id="rId8"/>
    <p:sldId id="263" r:id="rId9"/>
    <p:sldId id="264" r:id="rId10"/>
    <p:sldId id="265" r:id="rId11"/>
    <p:sldId id="266" r:id="rId12"/>
    <p:sldId id="267" r:id="rId13"/>
    <p:sldId id="273" r:id="rId14"/>
    <p:sldId id="268" r:id="rId15"/>
    <p:sldId id="269"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7"/>
      </p:cViewPr>
      <p:guideLst/>
    </p:cSldViewPr>
  </p:slideViewPr>
  <p:notesTextViewPr>
    <p:cViewPr>
      <p:scale>
        <a:sx n="3" d="2"/>
        <a:sy n="3" d="2"/>
      </p:scale>
      <p:origin x="0" y="-5"/>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29B799-CFF3-4DA5-AD8D-E1D6E1A3E924}" type="doc">
      <dgm:prSet loTypeId="urn:microsoft.com/office/officeart/2018/2/layout/IconLabelList" loCatId="icon" qsTypeId="urn:microsoft.com/office/officeart/2005/8/quickstyle/simple1#1" qsCatId="simple" csTypeId="urn:microsoft.com/office/officeart/2018/5/colors/Iconchunking_neutralbg_colorful1" csCatId="colorful" phldr="1"/>
      <dgm:spPr/>
      <dgm:t>
        <a:bodyPr/>
        <a:lstStyle/>
        <a:p>
          <a:endParaRPr lang="en-US"/>
        </a:p>
      </dgm:t>
    </dgm:pt>
    <dgm:pt modelId="{878BEDE8-8DDB-4E0B-89C1-1FE6B3B08044}">
      <dgm:prSet/>
      <dgm:spPr/>
      <dgm:t>
        <a:bodyPr/>
        <a:lstStyle/>
        <a:p>
          <a:r>
            <a:rPr lang="en-GB"/>
            <a:t>Children are only to bring mobile phones to school if they are walking on their own. </a:t>
          </a:r>
          <a:endParaRPr lang="en-US"/>
        </a:p>
      </dgm:t>
    </dgm:pt>
    <dgm:pt modelId="{DFBE3B63-10DD-4923-BAC5-3EAD52B369AE}" type="parTrans" cxnId="{008AAC66-CA26-4098-8D44-DBB239E9E0D0}">
      <dgm:prSet/>
      <dgm:spPr/>
      <dgm:t>
        <a:bodyPr/>
        <a:lstStyle/>
        <a:p>
          <a:endParaRPr lang="en-US"/>
        </a:p>
      </dgm:t>
    </dgm:pt>
    <dgm:pt modelId="{6F584BA1-78BE-424B-8B2F-8435E34D2012}" type="sibTrans" cxnId="{008AAC66-CA26-4098-8D44-DBB239E9E0D0}">
      <dgm:prSet/>
      <dgm:spPr/>
      <dgm:t>
        <a:bodyPr/>
        <a:lstStyle/>
        <a:p>
          <a:endParaRPr lang="en-US"/>
        </a:p>
      </dgm:t>
    </dgm:pt>
    <dgm:pt modelId="{9EADF67A-53A1-471C-89E4-BDA3A39D9EF9}">
      <dgm:prSet/>
      <dgm:spPr/>
      <dgm:t>
        <a:bodyPr/>
        <a:lstStyle/>
        <a:p>
          <a:r>
            <a:rPr lang="en-GB"/>
            <a:t>They are to be turned off as soon as they enter the school grounds. </a:t>
          </a:r>
          <a:endParaRPr lang="en-US"/>
        </a:p>
      </dgm:t>
    </dgm:pt>
    <dgm:pt modelId="{7D167584-7AFA-4024-95CD-7D26AFEDFDF6}" type="parTrans" cxnId="{B960900C-B502-4482-AC17-C598E64A1E1A}">
      <dgm:prSet/>
      <dgm:spPr/>
      <dgm:t>
        <a:bodyPr/>
        <a:lstStyle/>
        <a:p>
          <a:endParaRPr lang="en-US"/>
        </a:p>
      </dgm:t>
    </dgm:pt>
    <dgm:pt modelId="{03ECA59C-822F-416C-B71F-C164730ACE92}" type="sibTrans" cxnId="{B960900C-B502-4482-AC17-C598E64A1E1A}">
      <dgm:prSet/>
      <dgm:spPr/>
      <dgm:t>
        <a:bodyPr/>
        <a:lstStyle/>
        <a:p>
          <a:endParaRPr lang="en-US"/>
        </a:p>
      </dgm:t>
    </dgm:pt>
    <dgm:pt modelId="{FE2D6A86-9FA3-4E40-86E8-9C8FEEDCDCAB}">
      <dgm:prSet/>
      <dgm:spPr/>
      <dgm:t>
        <a:bodyPr/>
        <a:lstStyle/>
        <a:p>
          <a:r>
            <a:rPr lang="en-GB" dirty="0"/>
            <a:t>They are then locked away for the day in a lockbox</a:t>
          </a:r>
          <a:endParaRPr lang="en-US" dirty="0"/>
        </a:p>
      </dgm:t>
    </dgm:pt>
    <dgm:pt modelId="{B21D78DB-19A4-4ED3-8177-C0EB0ECF93AB}" type="parTrans" cxnId="{17CBD72F-7936-4997-B154-DA8E6713AD12}">
      <dgm:prSet/>
      <dgm:spPr/>
      <dgm:t>
        <a:bodyPr/>
        <a:lstStyle/>
        <a:p>
          <a:endParaRPr lang="en-US"/>
        </a:p>
      </dgm:t>
    </dgm:pt>
    <dgm:pt modelId="{A9244F5C-4071-4B1C-B7CF-5ED9BC7CE8E7}" type="sibTrans" cxnId="{17CBD72F-7936-4997-B154-DA8E6713AD12}">
      <dgm:prSet/>
      <dgm:spPr/>
      <dgm:t>
        <a:bodyPr/>
        <a:lstStyle/>
        <a:p>
          <a:endParaRPr lang="en-US"/>
        </a:p>
      </dgm:t>
    </dgm:pt>
    <dgm:pt modelId="{0EF7B77C-56F8-44E8-8C40-81DC58741091}" type="pres">
      <dgm:prSet presAssocID="{7729B799-CFF3-4DA5-AD8D-E1D6E1A3E924}" presName="root" presStyleCnt="0">
        <dgm:presLayoutVars>
          <dgm:dir/>
          <dgm:resizeHandles val="exact"/>
        </dgm:presLayoutVars>
      </dgm:prSet>
      <dgm:spPr/>
    </dgm:pt>
    <dgm:pt modelId="{89CEED8D-2DF1-4FFC-A924-244B4D652749}" type="pres">
      <dgm:prSet presAssocID="{878BEDE8-8DDB-4E0B-89C1-1FE6B3B08044}" presName="compNode" presStyleCnt="0"/>
      <dgm:spPr/>
    </dgm:pt>
    <dgm:pt modelId="{876608FC-CD2B-4605-93C3-1286A17F0695}" type="pres">
      <dgm:prSet presAssocID="{878BEDE8-8DDB-4E0B-89C1-1FE6B3B08044}"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mart Phone"/>
        </a:ext>
      </dgm:extLst>
    </dgm:pt>
    <dgm:pt modelId="{063E4F8B-0A43-4466-A743-19FD6B98FB0A}" type="pres">
      <dgm:prSet presAssocID="{878BEDE8-8DDB-4E0B-89C1-1FE6B3B08044}" presName="spaceRect" presStyleCnt="0"/>
      <dgm:spPr/>
    </dgm:pt>
    <dgm:pt modelId="{1388D28E-0E96-4850-ABF2-29B920D8D826}" type="pres">
      <dgm:prSet presAssocID="{878BEDE8-8DDB-4E0B-89C1-1FE6B3B08044}" presName="textRect" presStyleLbl="revTx" presStyleIdx="0" presStyleCnt="3">
        <dgm:presLayoutVars>
          <dgm:chMax val="1"/>
          <dgm:chPref val="1"/>
        </dgm:presLayoutVars>
      </dgm:prSet>
      <dgm:spPr/>
    </dgm:pt>
    <dgm:pt modelId="{774604DA-CB56-4EB4-9651-58ED6AEBFA35}" type="pres">
      <dgm:prSet presAssocID="{6F584BA1-78BE-424B-8B2F-8435E34D2012}" presName="sibTrans" presStyleCnt="0"/>
      <dgm:spPr/>
    </dgm:pt>
    <dgm:pt modelId="{4C9F67CA-E826-4863-AD37-478EB2BB5BBD}" type="pres">
      <dgm:prSet presAssocID="{9EADF67A-53A1-471C-89E4-BDA3A39D9EF9}" presName="compNode" presStyleCnt="0"/>
      <dgm:spPr/>
    </dgm:pt>
    <dgm:pt modelId="{F0830F2D-AFA8-4741-B22D-7E59E3AFC767}" type="pres">
      <dgm:prSet presAssocID="{9EADF67A-53A1-471C-89E4-BDA3A39D9EF9}"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lle"/>
        </a:ext>
      </dgm:extLst>
    </dgm:pt>
    <dgm:pt modelId="{49F331F7-993A-4381-8765-FD4673B7CDE3}" type="pres">
      <dgm:prSet presAssocID="{9EADF67A-53A1-471C-89E4-BDA3A39D9EF9}" presName="spaceRect" presStyleCnt="0"/>
      <dgm:spPr/>
    </dgm:pt>
    <dgm:pt modelId="{F1A1B1C3-499F-4770-89FE-14E57BE4147C}" type="pres">
      <dgm:prSet presAssocID="{9EADF67A-53A1-471C-89E4-BDA3A39D9EF9}" presName="textRect" presStyleLbl="revTx" presStyleIdx="1" presStyleCnt="3">
        <dgm:presLayoutVars>
          <dgm:chMax val="1"/>
          <dgm:chPref val="1"/>
        </dgm:presLayoutVars>
      </dgm:prSet>
      <dgm:spPr/>
    </dgm:pt>
    <dgm:pt modelId="{2076F215-E8A6-42A1-B05D-A71BECC313C1}" type="pres">
      <dgm:prSet presAssocID="{03ECA59C-822F-416C-B71F-C164730ACE92}" presName="sibTrans" presStyleCnt="0"/>
      <dgm:spPr/>
    </dgm:pt>
    <dgm:pt modelId="{F14F90CA-DBD9-4F0B-B683-0F099609F130}" type="pres">
      <dgm:prSet presAssocID="{FE2D6A86-9FA3-4E40-86E8-9C8FEEDCDCAB}" presName="compNode" presStyleCnt="0"/>
      <dgm:spPr/>
    </dgm:pt>
    <dgm:pt modelId="{2E00F302-1608-4C66-8836-26013B8F3050}" type="pres">
      <dgm:prSet presAssocID="{FE2D6A86-9FA3-4E40-86E8-9C8FEEDCDCAB}"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Lock"/>
        </a:ext>
      </dgm:extLst>
    </dgm:pt>
    <dgm:pt modelId="{548C69B8-CCCB-4B0F-8AEF-B103385BF055}" type="pres">
      <dgm:prSet presAssocID="{FE2D6A86-9FA3-4E40-86E8-9C8FEEDCDCAB}" presName="spaceRect" presStyleCnt="0"/>
      <dgm:spPr/>
    </dgm:pt>
    <dgm:pt modelId="{0CC02BDA-5B77-4B0B-8D05-4AD0C7F4C6B3}" type="pres">
      <dgm:prSet presAssocID="{FE2D6A86-9FA3-4E40-86E8-9C8FEEDCDCAB}" presName="textRect" presStyleLbl="revTx" presStyleIdx="2" presStyleCnt="3">
        <dgm:presLayoutVars>
          <dgm:chMax val="1"/>
          <dgm:chPref val="1"/>
        </dgm:presLayoutVars>
      </dgm:prSet>
      <dgm:spPr/>
    </dgm:pt>
  </dgm:ptLst>
  <dgm:cxnLst>
    <dgm:cxn modelId="{B960900C-B502-4482-AC17-C598E64A1E1A}" srcId="{7729B799-CFF3-4DA5-AD8D-E1D6E1A3E924}" destId="{9EADF67A-53A1-471C-89E4-BDA3A39D9EF9}" srcOrd="1" destOrd="0" parTransId="{7D167584-7AFA-4024-95CD-7D26AFEDFDF6}" sibTransId="{03ECA59C-822F-416C-B71F-C164730ACE92}"/>
    <dgm:cxn modelId="{17CBD72F-7936-4997-B154-DA8E6713AD12}" srcId="{7729B799-CFF3-4DA5-AD8D-E1D6E1A3E924}" destId="{FE2D6A86-9FA3-4E40-86E8-9C8FEEDCDCAB}" srcOrd="2" destOrd="0" parTransId="{B21D78DB-19A4-4ED3-8177-C0EB0ECF93AB}" sibTransId="{A9244F5C-4071-4B1C-B7CF-5ED9BC7CE8E7}"/>
    <dgm:cxn modelId="{F75AE13F-DDD7-4031-AEF3-5DFBF4DEA992}" type="presOf" srcId="{7729B799-CFF3-4DA5-AD8D-E1D6E1A3E924}" destId="{0EF7B77C-56F8-44E8-8C40-81DC58741091}" srcOrd="0" destOrd="0" presId="urn:microsoft.com/office/officeart/2018/2/layout/IconLabelList"/>
    <dgm:cxn modelId="{008AAC66-CA26-4098-8D44-DBB239E9E0D0}" srcId="{7729B799-CFF3-4DA5-AD8D-E1D6E1A3E924}" destId="{878BEDE8-8DDB-4E0B-89C1-1FE6B3B08044}" srcOrd="0" destOrd="0" parTransId="{DFBE3B63-10DD-4923-BAC5-3EAD52B369AE}" sibTransId="{6F584BA1-78BE-424B-8B2F-8435E34D2012}"/>
    <dgm:cxn modelId="{897DCE73-C281-49BB-8F11-B5A13D1DFD72}" type="presOf" srcId="{9EADF67A-53A1-471C-89E4-BDA3A39D9EF9}" destId="{F1A1B1C3-499F-4770-89FE-14E57BE4147C}" srcOrd="0" destOrd="0" presId="urn:microsoft.com/office/officeart/2018/2/layout/IconLabelList"/>
    <dgm:cxn modelId="{475AACE0-7BA3-4C55-A72D-D4F50C0A1562}" type="presOf" srcId="{878BEDE8-8DDB-4E0B-89C1-1FE6B3B08044}" destId="{1388D28E-0E96-4850-ABF2-29B920D8D826}" srcOrd="0" destOrd="0" presId="urn:microsoft.com/office/officeart/2018/2/layout/IconLabelList"/>
    <dgm:cxn modelId="{ECB334FC-D991-49C3-9C6D-4E93748C9E00}" type="presOf" srcId="{FE2D6A86-9FA3-4E40-86E8-9C8FEEDCDCAB}" destId="{0CC02BDA-5B77-4B0B-8D05-4AD0C7F4C6B3}" srcOrd="0" destOrd="0" presId="urn:microsoft.com/office/officeart/2018/2/layout/IconLabelList"/>
    <dgm:cxn modelId="{4ECDD66A-00A2-49D0-9851-2AB5AE388610}" type="presParOf" srcId="{0EF7B77C-56F8-44E8-8C40-81DC58741091}" destId="{89CEED8D-2DF1-4FFC-A924-244B4D652749}" srcOrd="0" destOrd="0" presId="urn:microsoft.com/office/officeart/2018/2/layout/IconLabelList"/>
    <dgm:cxn modelId="{21D63652-7E61-4578-943C-584B772BC0AD}" type="presParOf" srcId="{89CEED8D-2DF1-4FFC-A924-244B4D652749}" destId="{876608FC-CD2B-4605-93C3-1286A17F0695}" srcOrd="0" destOrd="0" presId="urn:microsoft.com/office/officeart/2018/2/layout/IconLabelList"/>
    <dgm:cxn modelId="{4BFB1ABB-2E0B-4AE6-BFDE-2A836C0CED7E}" type="presParOf" srcId="{89CEED8D-2DF1-4FFC-A924-244B4D652749}" destId="{063E4F8B-0A43-4466-A743-19FD6B98FB0A}" srcOrd="1" destOrd="0" presId="urn:microsoft.com/office/officeart/2018/2/layout/IconLabelList"/>
    <dgm:cxn modelId="{5DBCD4DB-2BBE-4AAD-B0FA-8472371F68DF}" type="presParOf" srcId="{89CEED8D-2DF1-4FFC-A924-244B4D652749}" destId="{1388D28E-0E96-4850-ABF2-29B920D8D826}" srcOrd="2" destOrd="0" presId="urn:microsoft.com/office/officeart/2018/2/layout/IconLabelList"/>
    <dgm:cxn modelId="{BE70BFA5-977D-4A68-AAFE-544B50A08374}" type="presParOf" srcId="{0EF7B77C-56F8-44E8-8C40-81DC58741091}" destId="{774604DA-CB56-4EB4-9651-58ED6AEBFA35}" srcOrd="1" destOrd="0" presId="urn:microsoft.com/office/officeart/2018/2/layout/IconLabelList"/>
    <dgm:cxn modelId="{7294C89C-565B-4E47-A784-0CAED8BE99BB}" type="presParOf" srcId="{0EF7B77C-56F8-44E8-8C40-81DC58741091}" destId="{4C9F67CA-E826-4863-AD37-478EB2BB5BBD}" srcOrd="2" destOrd="0" presId="urn:microsoft.com/office/officeart/2018/2/layout/IconLabelList"/>
    <dgm:cxn modelId="{56BC8D8A-BF47-4465-B330-59EAC70491D3}" type="presParOf" srcId="{4C9F67CA-E826-4863-AD37-478EB2BB5BBD}" destId="{F0830F2D-AFA8-4741-B22D-7E59E3AFC767}" srcOrd="0" destOrd="0" presId="urn:microsoft.com/office/officeart/2018/2/layout/IconLabelList"/>
    <dgm:cxn modelId="{147E2B2C-8DCE-4E8B-9EC3-C5549294AE6E}" type="presParOf" srcId="{4C9F67CA-E826-4863-AD37-478EB2BB5BBD}" destId="{49F331F7-993A-4381-8765-FD4673B7CDE3}" srcOrd="1" destOrd="0" presId="urn:microsoft.com/office/officeart/2018/2/layout/IconLabelList"/>
    <dgm:cxn modelId="{4D6FAA7B-A9EB-4E4C-B98D-32E8570DA8CF}" type="presParOf" srcId="{4C9F67CA-E826-4863-AD37-478EB2BB5BBD}" destId="{F1A1B1C3-499F-4770-89FE-14E57BE4147C}" srcOrd="2" destOrd="0" presId="urn:microsoft.com/office/officeart/2018/2/layout/IconLabelList"/>
    <dgm:cxn modelId="{2B9BC5B9-50C4-4306-8B24-FA55C0576A46}" type="presParOf" srcId="{0EF7B77C-56F8-44E8-8C40-81DC58741091}" destId="{2076F215-E8A6-42A1-B05D-A71BECC313C1}" srcOrd="3" destOrd="0" presId="urn:microsoft.com/office/officeart/2018/2/layout/IconLabelList"/>
    <dgm:cxn modelId="{FBF54394-8CA1-42D3-8358-9AC163613CD3}" type="presParOf" srcId="{0EF7B77C-56F8-44E8-8C40-81DC58741091}" destId="{F14F90CA-DBD9-4F0B-B683-0F099609F130}" srcOrd="4" destOrd="0" presId="urn:microsoft.com/office/officeart/2018/2/layout/IconLabelList"/>
    <dgm:cxn modelId="{967AF88E-D2BC-4076-AD21-D2A70467A4DE}" type="presParOf" srcId="{F14F90CA-DBD9-4F0B-B683-0F099609F130}" destId="{2E00F302-1608-4C66-8836-26013B8F3050}" srcOrd="0" destOrd="0" presId="urn:microsoft.com/office/officeart/2018/2/layout/IconLabelList"/>
    <dgm:cxn modelId="{83EAA6D7-379B-4D98-A9BC-91AD5317120B}" type="presParOf" srcId="{F14F90CA-DBD9-4F0B-B683-0F099609F130}" destId="{548C69B8-CCCB-4B0F-8AEF-B103385BF055}" srcOrd="1" destOrd="0" presId="urn:microsoft.com/office/officeart/2018/2/layout/IconLabelList"/>
    <dgm:cxn modelId="{76138B32-9EAE-4657-B4DD-0CA780FBDABA}" type="presParOf" srcId="{F14F90CA-DBD9-4F0B-B683-0F099609F130}" destId="{0CC02BDA-5B77-4B0B-8D05-4AD0C7F4C6B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6608FC-CD2B-4605-93C3-1286A17F0695}">
      <dsp:nvSpPr>
        <dsp:cNvPr id="0" name=""/>
        <dsp:cNvSpPr/>
      </dsp:nvSpPr>
      <dsp:spPr>
        <a:xfrm>
          <a:off x="947201" y="818755"/>
          <a:ext cx="1451800" cy="14518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88D28E-0E96-4850-ABF2-29B920D8D826}">
      <dsp:nvSpPr>
        <dsp:cNvPr id="0" name=""/>
        <dsp:cNvSpPr/>
      </dsp:nvSpPr>
      <dsp:spPr>
        <a:xfrm>
          <a:off x="59990"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Children are only to bring mobile phones to school if they are walking on their own. </a:t>
          </a:r>
          <a:endParaRPr lang="en-US" sz="1700" kern="1200"/>
        </a:p>
      </dsp:txBody>
      <dsp:txXfrm>
        <a:off x="59990" y="2654049"/>
        <a:ext cx="3226223" cy="720000"/>
      </dsp:txXfrm>
    </dsp:sp>
    <dsp:sp modelId="{F0830F2D-AFA8-4741-B22D-7E59E3AFC767}">
      <dsp:nvSpPr>
        <dsp:cNvPr id="0" name=""/>
        <dsp:cNvSpPr/>
      </dsp:nvSpPr>
      <dsp:spPr>
        <a:xfrm>
          <a:off x="4738014" y="818755"/>
          <a:ext cx="1451800" cy="14518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A1B1C3-499F-4770-89FE-14E57BE4147C}">
      <dsp:nvSpPr>
        <dsp:cNvPr id="0" name=""/>
        <dsp:cNvSpPr/>
      </dsp:nvSpPr>
      <dsp:spPr>
        <a:xfrm>
          <a:off x="3850802"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a:t>They are to be turned off as soon as they enter the school grounds. </a:t>
          </a:r>
          <a:endParaRPr lang="en-US" sz="1700" kern="1200"/>
        </a:p>
      </dsp:txBody>
      <dsp:txXfrm>
        <a:off x="3850802" y="2654049"/>
        <a:ext cx="3226223" cy="720000"/>
      </dsp:txXfrm>
    </dsp:sp>
    <dsp:sp modelId="{2E00F302-1608-4C66-8836-26013B8F3050}">
      <dsp:nvSpPr>
        <dsp:cNvPr id="0" name=""/>
        <dsp:cNvSpPr/>
      </dsp:nvSpPr>
      <dsp:spPr>
        <a:xfrm>
          <a:off x="8528826" y="818755"/>
          <a:ext cx="1451800" cy="14518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C02BDA-5B77-4B0B-8D05-4AD0C7F4C6B3}">
      <dsp:nvSpPr>
        <dsp:cNvPr id="0" name=""/>
        <dsp:cNvSpPr/>
      </dsp:nvSpPr>
      <dsp:spPr>
        <a:xfrm>
          <a:off x="7641615"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GB" sz="1700" kern="1200" dirty="0"/>
            <a:t>They are then locked away for the day in a lockbox</a:t>
          </a:r>
          <a:endParaRPr lang="en-US" sz="1700" kern="1200" dirty="0"/>
        </a:p>
      </dsp:txBody>
      <dsp:txXfrm>
        <a:off x="7641615" y="2654049"/>
        <a:ext cx="3226223"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CC52D-E8FE-9EBF-27EE-E306897829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A0656ED-D60F-B2D6-BEAB-C41D7572AD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FCCED57-0FE8-54A1-0026-655E02DF1081}"/>
              </a:ext>
            </a:extLst>
          </p:cNvPr>
          <p:cNvSpPr>
            <a:spLocks noGrp="1"/>
          </p:cNvSpPr>
          <p:nvPr>
            <p:ph type="dt" sz="half" idx="10"/>
          </p:nvPr>
        </p:nvSpPr>
        <p:spPr/>
        <p:txBody>
          <a:bodyPr/>
          <a:lstStyle/>
          <a:p>
            <a:fld id="{2E3B533A-97B0-41AB-BA09-BB1D8D37D34B}" type="datetimeFigureOut">
              <a:rPr lang="en-GB" smtClean="0"/>
              <a:t>16/09/2026</a:t>
            </a:fld>
            <a:endParaRPr lang="en-GB"/>
          </a:p>
        </p:txBody>
      </p:sp>
      <p:sp>
        <p:nvSpPr>
          <p:cNvPr id="5" name="Footer Placeholder 4">
            <a:extLst>
              <a:ext uri="{FF2B5EF4-FFF2-40B4-BE49-F238E27FC236}">
                <a16:creationId xmlns:a16="http://schemas.microsoft.com/office/drawing/2014/main" id="{F8EC0698-511F-528D-DCF1-FF3FCD4F46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8C5DD2-3953-C81A-1C19-DC32F1B0FDFB}"/>
              </a:ext>
            </a:extLst>
          </p:cNvPr>
          <p:cNvSpPr>
            <a:spLocks noGrp="1"/>
          </p:cNvSpPr>
          <p:nvPr>
            <p:ph type="sldNum" sz="quarter" idx="12"/>
          </p:nvPr>
        </p:nvSpPr>
        <p:spPr/>
        <p:txBody>
          <a:bodyPr/>
          <a:lstStyle/>
          <a:p>
            <a:fld id="{2A715111-7BFB-4374-8271-D3CC2592D1AF}" type="slidenum">
              <a:rPr lang="en-GB" smtClean="0"/>
              <a:t>‹#›</a:t>
            </a:fld>
            <a:endParaRPr lang="en-GB"/>
          </a:p>
        </p:txBody>
      </p:sp>
    </p:spTree>
    <p:extLst>
      <p:ext uri="{BB962C8B-B14F-4D97-AF65-F5344CB8AC3E}">
        <p14:creationId xmlns:p14="http://schemas.microsoft.com/office/powerpoint/2010/main" val="788698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BB0C4-3A8D-22E1-7CF9-18D3EED166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B4717E-EA49-60E1-4722-2804C63490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93D9AA-CA2B-D8E6-3277-CF64E98D7365}"/>
              </a:ext>
            </a:extLst>
          </p:cNvPr>
          <p:cNvSpPr>
            <a:spLocks noGrp="1"/>
          </p:cNvSpPr>
          <p:nvPr>
            <p:ph type="dt" sz="half" idx="10"/>
          </p:nvPr>
        </p:nvSpPr>
        <p:spPr/>
        <p:txBody>
          <a:bodyPr/>
          <a:lstStyle/>
          <a:p>
            <a:fld id="{2E3B533A-97B0-41AB-BA09-BB1D8D37D34B}" type="datetimeFigureOut">
              <a:rPr lang="en-GB" smtClean="0"/>
              <a:t>16/09/2026</a:t>
            </a:fld>
            <a:endParaRPr lang="en-GB"/>
          </a:p>
        </p:txBody>
      </p:sp>
      <p:sp>
        <p:nvSpPr>
          <p:cNvPr id="5" name="Footer Placeholder 4">
            <a:extLst>
              <a:ext uri="{FF2B5EF4-FFF2-40B4-BE49-F238E27FC236}">
                <a16:creationId xmlns:a16="http://schemas.microsoft.com/office/drawing/2014/main" id="{E107C923-14FD-A7BA-D605-E98BC1B1A8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D9C20F-26F9-EAA7-0E7C-09D7D947ED64}"/>
              </a:ext>
            </a:extLst>
          </p:cNvPr>
          <p:cNvSpPr>
            <a:spLocks noGrp="1"/>
          </p:cNvSpPr>
          <p:nvPr>
            <p:ph type="sldNum" sz="quarter" idx="12"/>
          </p:nvPr>
        </p:nvSpPr>
        <p:spPr/>
        <p:txBody>
          <a:bodyPr/>
          <a:lstStyle/>
          <a:p>
            <a:fld id="{2A715111-7BFB-4374-8271-D3CC2592D1AF}" type="slidenum">
              <a:rPr lang="en-GB" smtClean="0"/>
              <a:t>‹#›</a:t>
            </a:fld>
            <a:endParaRPr lang="en-GB"/>
          </a:p>
        </p:txBody>
      </p:sp>
    </p:spTree>
    <p:extLst>
      <p:ext uri="{BB962C8B-B14F-4D97-AF65-F5344CB8AC3E}">
        <p14:creationId xmlns:p14="http://schemas.microsoft.com/office/powerpoint/2010/main" val="50042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DA742-6DA7-E30A-4F9A-7E9E22FDE9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1BA0D69-5461-E14E-6378-2295A2827F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1C6932-42CD-84B1-E8A5-EB02D711D39D}"/>
              </a:ext>
            </a:extLst>
          </p:cNvPr>
          <p:cNvSpPr>
            <a:spLocks noGrp="1"/>
          </p:cNvSpPr>
          <p:nvPr>
            <p:ph type="dt" sz="half" idx="10"/>
          </p:nvPr>
        </p:nvSpPr>
        <p:spPr/>
        <p:txBody>
          <a:bodyPr/>
          <a:lstStyle/>
          <a:p>
            <a:fld id="{2E3B533A-97B0-41AB-BA09-BB1D8D37D34B}" type="datetimeFigureOut">
              <a:rPr lang="en-GB" smtClean="0"/>
              <a:t>16/09/2026</a:t>
            </a:fld>
            <a:endParaRPr lang="en-GB"/>
          </a:p>
        </p:txBody>
      </p:sp>
      <p:sp>
        <p:nvSpPr>
          <p:cNvPr id="5" name="Footer Placeholder 4">
            <a:extLst>
              <a:ext uri="{FF2B5EF4-FFF2-40B4-BE49-F238E27FC236}">
                <a16:creationId xmlns:a16="http://schemas.microsoft.com/office/drawing/2014/main" id="{1F4247C9-1F78-B0BB-DBCF-F44AC62A17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A425CB-CCD6-1457-C214-A1624AE3396C}"/>
              </a:ext>
            </a:extLst>
          </p:cNvPr>
          <p:cNvSpPr>
            <a:spLocks noGrp="1"/>
          </p:cNvSpPr>
          <p:nvPr>
            <p:ph type="sldNum" sz="quarter" idx="12"/>
          </p:nvPr>
        </p:nvSpPr>
        <p:spPr/>
        <p:txBody>
          <a:bodyPr/>
          <a:lstStyle/>
          <a:p>
            <a:fld id="{2A715111-7BFB-4374-8271-D3CC2592D1AF}" type="slidenum">
              <a:rPr lang="en-GB" smtClean="0"/>
              <a:t>‹#›</a:t>
            </a:fld>
            <a:endParaRPr lang="en-GB"/>
          </a:p>
        </p:txBody>
      </p:sp>
    </p:spTree>
    <p:extLst>
      <p:ext uri="{BB962C8B-B14F-4D97-AF65-F5344CB8AC3E}">
        <p14:creationId xmlns:p14="http://schemas.microsoft.com/office/powerpoint/2010/main" val="2232862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F0547-E926-DC5B-447F-58E8AD88E5F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42E7F7D-1EC9-A8CA-A3B0-40A48FE81D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BC61371-4152-F16B-9B21-797B3CF496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8A68611-82A7-43F8-BFA5-266055CE6031}"/>
              </a:ext>
            </a:extLst>
          </p:cNvPr>
          <p:cNvSpPr>
            <a:spLocks noGrp="1"/>
          </p:cNvSpPr>
          <p:nvPr>
            <p:ph type="dt" sz="half" idx="10"/>
          </p:nvPr>
        </p:nvSpPr>
        <p:spPr/>
        <p:txBody>
          <a:bodyPr/>
          <a:lstStyle/>
          <a:p>
            <a:fld id="{2E3B533A-97B0-41AB-BA09-BB1D8D37D34B}" type="datetimeFigureOut">
              <a:rPr lang="en-GB" smtClean="0"/>
              <a:t>16/09/2026</a:t>
            </a:fld>
            <a:endParaRPr lang="en-GB"/>
          </a:p>
        </p:txBody>
      </p:sp>
      <p:sp>
        <p:nvSpPr>
          <p:cNvPr id="6" name="Footer Placeholder 5">
            <a:extLst>
              <a:ext uri="{FF2B5EF4-FFF2-40B4-BE49-F238E27FC236}">
                <a16:creationId xmlns:a16="http://schemas.microsoft.com/office/drawing/2014/main" id="{3DD9E07F-0B99-8D04-DF13-C471462FE4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A14B17-FE3D-4384-E7CC-B91022118751}"/>
              </a:ext>
            </a:extLst>
          </p:cNvPr>
          <p:cNvSpPr>
            <a:spLocks noGrp="1"/>
          </p:cNvSpPr>
          <p:nvPr>
            <p:ph type="sldNum" sz="quarter" idx="12"/>
          </p:nvPr>
        </p:nvSpPr>
        <p:spPr/>
        <p:txBody>
          <a:bodyPr/>
          <a:lstStyle/>
          <a:p>
            <a:fld id="{2A715111-7BFB-4374-8271-D3CC2592D1AF}" type="slidenum">
              <a:rPr lang="en-GB" smtClean="0"/>
              <a:t>‹#›</a:t>
            </a:fld>
            <a:endParaRPr lang="en-GB"/>
          </a:p>
        </p:txBody>
      </p:sp>
    </p:spTree>
    <p:extLst>
      <p:ext uri="{BB962C8B-B14F-4D97-AF65-F5344CB8AC3E}">
        <p14:creationId xmlns:p14="http://schemas.microsoft.com/office/powerpoint/2010/main" val="1486469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96705-AD53-16A0-8F48-C3CDACC0EEA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3ADBF7-84FF-D303-ACF6-A92D455D0A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C46C1F-732E-F805-16C6-86DBD5DF2B3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A8A47B6-6297-D6E9-0ED3-C19536D1F3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B634D5-ABB4-FD98-5306-109FD41836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4A83782-3060-7EBB-65C9-095050CE4048}"/>
              </a:ext>
            </a:extLst>
          </p:cNvPr>
          <p:cNvSpPr>
            <a:spLocks noGrp="1"/>
          </p:cNvSpPr>
          <p:nvPr>
            <p:ph type="dt" sz="half" idx="10"/>
          </p:nvPr>
        </p:nvSpPr>
        <p:spPr/>
        <p:txBody>
          <a:bodyPr/>
          <a:lstStyle/>
          <a:p>
            <a:fld id="{2E3B533A-97B0-41AB-BA09-BB1D8D37D34B}" type="datetimeFigureOut">
              <a:rPr lang="en-GB" smtClean="0"/>
              <a:t>16/09/2026</a:t>
            </a:fld>
            <a:endParaRPr lang="en-GB"/>
          </a:p>
        </p:txBody>
      </p:sp>
      <p:sp>
        <p:nvSpPr>
          <p:cNvPr id="8" name="Footer Placeholder 7">
            <a:extLst>
              <a:ext uri="{FF2B5EF4-FFF2-40B4-BE49-F238E27FC236}">
                <a16:creationId xmlns:a16="http://schemas.microsoft.com/office/drawing/2014/main" id="{E452A795-CABE-EECC-9934-309CF512E00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087D34C-D53F-503F-B74A-58A7577D8D74}"/>
              </a:ext>
            </a:extLst>
          </p:cNvPr>
          <p:cNvSpPr>
            <a:spLocks noGrp="1"/>
          </p:cNvSpPr>
          <p:nvPr>
            <p:ph type="sldNum" sz="quarter" idx="12"/>
          </p:nvPr>
        </p:nvSpPr>
        <p:spPr/>
        <p:txBody>
          <a:bodyPr/>
          <a:lstStyle/>
          <a:p>
            <a:fld id="{2A715111-7BFB-4374-8271-D3CC2592D1AF}" type="slidenum">
              <a:rPr lang="en-GB" smtClean="0"/>
              <a:t>‹#›</a:t>
            </a:fld>
            <a:endParaRPr lang="en-GB"/>
          </a:p>
        </p:txBody>
      </p:sp>
    </p:spTree>
    <p:extLst>
      <p:ext uri="{BB962C8B-B14F-4D97-AF65-F5344CB8AC3E}">
        <p14:creationId xmlns:p14="http://schemas.microsoft.com/office/powerpoint/2010/main" val="3103908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DFEE0-0666-6C8F-2171-5D3DD3CEE85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B3AA486-5C74-A93B-086F-045DEE142B17}"/>
              </a:ext>
            </a:extLst>
          </p:cNvPr>
          <p:cNvSpPr>
            <a:spLocks noGrp="1"/>
          </p:cNvSpPr>
          <p:nvPr>
            <p:ph type="dt" sz="half" idx="10"/>
          </p:nvPr>
        </p:nvSpPr>
        <p:spPr/>
        <p:txBody>
          <a:bodyPr/>
          <a:lstStyle/>
          <a:p>
            <a:fld id="{2E3B533A-97B0-41AB-BA09-BB1D8D37D34B}" type="datetimeFigureOut">
              <a:rPr lang="en-GB" smtClean="0"/>
              <a:t>16/09/2026</a:t>
            </a:fld>
            <a:endParaRPr lang="en-GB"/>
          </a:p>
        </p:txBody>
      </p:sp>
      <p:sp>
        <p:nvSpPr>
          <p:cNvPr id="4" name="Footer Placeholder 3">
            <a:extLst>
              <a:ext uri="{FF2B5EF4-FFF2-40B4-BE49-F238E27FC236}">
                <a16:creationId xmlns:a16="http://schemas.microsoft.com/office/drawing/2014/main" id="{CDD18434-20CE-66D1-2CE4-72BAA4B3E23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870BAD9-3E03-D30F-BF4F-4D83A6C5468E}"/>
              </a:ext>
            </a:extLst>
          </p:cNvPr>
          <p:cNvSpPr>
            <a:spLocks noGrp="1"/>
          </p:cNvSpPr>
          <p:nvPr>
            <p:ph type="sldNum" sz="quarter" idx="12"/>
          </p:nvPr>
        </p:nvSpPr>
        <p:spPr/>
        <p:txBody>
          <a:bodyPr/>
          <a:lstStyle/>
          <a:p>
            <a:fld id="{2A715111-7BFB-4374-8271-D3CC2592D1AF}" type="slidenum">
              <a:rPr lang="en-GB" smtClean="0"/>
              <a:t>‹#›</a:t>
            </a:fld>
            <a:endParaRPr lang="en-GB"/>
          </a:p>
        </p:txBody>
      </p:sp>
    </p:spTree>
    <p:extLst>
      <p:ext uri="{BB962C8B-B14F-4D97-AF65-F5344CB8AC3E}">
        <p14:creationId xmlns:p14="http://schemas.microsoft.com/office/powerpoint/2010/main" val="2401261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934776-CDE7-C753-5E5A-E56F77A27A58}"/>
              </a:ext>
            </a:extLst>
          </p:cNvPr>
          <p:cNvSpPr>
            <a:spLocks noGrp="1"/>
          </p:cNvSpPr>
          <p:nvPr>
            <p:ph type="dt" sz="half" idx="10"/>
          </p:nvPr>
        </p:nvSpPr>
        <p:spPr/>
        <p:txBody>
          <a:bodyPr/>
          <a:lstStyle/>
          <a:p>
            <a:fld id="{2E3B533A-97B0-41AB-BA09-BB1D8D37D34B}" type="datetimeFigureOut">
              <a:rPr lang="en-GB" smtClean="0"/>
              <a:t>16/09/2026</a:t>
            </a:fld>
            <a:endParaRPr lang="en-GB"/>
          </a:p>
        </p:txBody>
      </p:sp>
      <p:sp>
        <p:nvSpPr>
          <p:cNvPr id="3" name="Footer Placeholder 2">
            <a:extLst>
              <a:ext uri="{FF2B5EF4-FFF2-40B4-BE49-F238E27FC236}">
                <a16:creationId xmlns:a16="http://schemas.microsoft.com/office/drawing/2014/main" id="{B4BCD978-71E7-C884-0899-8FDEB71462F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16B465F-DB32-02E8-5D9F-19651447FF70}"/>
              </a:ext>
            </a:extLst>
          </p:cNvPr>
          <p:cNvSpPr>
            <a:spLocks noGrp="1"/>
          </p:cNvSpPr>
          <p:nvPr>
            <p:ph type="sldNum" sz="quarter" idx="12"/>
          </p:nvPr>
        </p:nvSpPr>
        <p:spPr/>
        <p:txBody>
          <a:bodyPr/>
          <a:lstStyle/>
          <a:p>
            <a:fld id="{2A715111-7BFB-4374-8271-D3CC2592D1AF}" type="slidenum">
              <a:rPr lang="en-GB" smtClean="0"/>
              <a:t>‹#›</a:t>
            </a:fld>
            <a:endParaRPr lang="en-GB"/>
          </a:p>
        </p:txBody>
      </p:sp>
    </p:spTree>
    <p:extLst>
      <p:ext uri="{BB962C8B-B14F-4D97-AF65-F5344CB8AC3E}">
        <p14:creationId xmlns:p14="http://schemas.microsoft.com/office/powerpoint/2010/main" val="2638367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FBA6F-0704-14FA-85C8-6B685DBECC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5258E84-6B32-04AE-F08D-AC6541236D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212F935-F642-C02C-F62E-2D417BE09B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02E92E-01A0-CDF3-17E6-B4FDD449F038}"/>
              </a:ext>
            </a:extLst>
          </p:cNvPr>
          <p:cNvSpPr>
            <a:spLocks noGrp="1"/>
          </p:cNvSpPr>
          <p:nvPr>
            <p:ph type="dt" sz="half" idx="10"/>
          </p:nvPr>
        </p:nvSpPr>
        <p:spPr/>
        <p:txBody>
          <a:bodyPr/>
          <a:lstStyle/>
          <a:p>
            <a:fld id="{2E3B533A-97B0-41AB-BA09-BB1D8D37D34B}" type="datetimeFigureOut">
              <a:rPr lang="en-GB" smtClean="0"/>
              <a:t>16/09/2026</a:t>
            </a:fld>
            <a:endParaRPr lang="en-GB"/>
          </a:p>
        </p:txBody>
      </p:sp>
      <p:sp>
        <p:nvSpPr>
          <p:cNvPr id="6" name="Footer Placeholder 5">
            <a:extLst>
              <a:ext uri="{FF2B5EF4-FFF2-40B4-BE49-F238E27FC236}">
                <a16:creationId xmlns:a16="http://schemas.microsoft.com/office/drawing/2014/main" id="{984B20E7-901E-E47B-4F2F-77EE09D8EB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311B9CD-BAA9-D6D2-92CE-14F0825CE006}"/>
              </a:ext>
            </a:extLst>
          </p:cNvPr>
          <p:cNvSpPr>
            <a:spLocks noGrp="1"/>
          </p:cNvSpPr>
          <p:nvPr>
            <p:ph type="sldNum" sz="quarter" idx="12"/>
          </p:nvPr>
        </p:nvSpPr>
        <p:spPr/>
        <p:txBody>
          <a:bodyPr/>
          <a:lstStyle/>
          <a:p>
            <a:fld id="{2A715111-7BFB-4374-8271-D3CC2592D1AF}" type="slidenum">
              <a:rPr lang="en-GB" smtClean="0"/>
              <a:t>‹#›</a:t>
            </a:fld>
            <a:endParaRPr lang="en-GB"/>
          </a:p>
        </p:txBody>
      </p:sp>
    </p:spTree>
    <p:extLst>
      <p:ext uri="{BB962C8B-B14F-4D97-AF65-F5344CB8AC3E}">
        <p14:creationId xmlns:p14="http://schemas.microsoft.com/office/powerpoint/2010/main" val="178464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8BB3F-997C-8699-FFFB-2032AE7B43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158D7C7-4C43-7611-2748-34F07909C5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FA488D6-E215-2F7C-0E11-46FB81E7DD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8A80A0-0817-49C1-5574-9AF5068D5EF9}"/>
              </a:ext>
            </a:extLst>
          </p:cNvPr>
          <p:cNvSpPr>
            <a:spLocks noGrp="1"/>
          </p:cNvSpPr>
          <p:nvPr>
            <p:ph type="dt" sz="half" idx="10"/>
          </p:nvPr>
        </p:nvSpPr>
        <p:spPr/>
        <p:txBody>
          <a:bodyPr/>
          <a:lstStyle/>
          <a:p>
            <a:fld id="{2E3B533A-97B0-41AB-BA09-BB1D8D37D34B}" type="datetimeFigureOut">
              <a:rPr lang="en-GB" smtClean="0"/>
              <a:t>16/09/2026</a:t>
            </a:fld>
            <a:endParaRPr lang="en-GB"/>
          </a:p>
        </p:txBody>
      </p:sp>
      <p:sp>
        <p:nvSpPr>
          <p:cNvPr id="6" name="Footer Placeholder 5">
            <a:extLst>
              <a:ext uri="{FF2B5EF4-FFF2-40B4-BE49-F238E27FC236}">
                <a16:creationId xmlns:a16="http://schemas.microsoft.com/office/drawing/2014/main" id="{91C77D9B-8388-8FA7-3990-22EB7CA40E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363861-8C81-13FF-4C75-4EA39EBAFD89}"/>
              </a:ext>
            </a:extLst>
          </p:cNvPr>
          <p:cNvSpPr>
            <a:spLocks noGrp="1"/>
          </p:cNvSpPr>
          <p:nvPr>
            <p:ph type="sldNum" sz="quarter" idx="12"/>
          </p:nvPr>
        </p:nvSpPr>
        <p:spPr/>
        <p:txBody>
          <a:bodyPr/>
          <a:lstStyle/>
          <a:p>
            <a:fld id="{2A715111-7BFB-4374-8271-D3CC2592D1AF}" type="slidenum">
              <a:rPr lang="en-GB" smtClean="0"/>
              <a:t>‹#›</a:t>
            </a:fld>
            <a:endParaRPr lang="en-GB"/>
          </a:p>
        </p:txBody>
      </p:sp>
    </p:spTree>
    <p:extLst>
      <p:ext uri="{BB962C8B-B14F-4D97-AF65-F5344CB8AC3E}">
        <p14:creationId xmlns:p14="http://schemas.microsoft.com/office/powerpoint/2010/main" val="630014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C276C-4AF7-6F32-DC10-8D877731A20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6F395BD-DA36-5FE9-46D7-8DCF2373B0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AB8174-3EA0-6931-0D59-94154B9116CC}"/>
              </a:ext>
            </a:extLst>
          </p:cNvPr>
          <p:cNvSpPr>
            <a:spLocks noGrp="1"/>
          </p:cNvSpPr>
          <p:nvPr>
            <p:ph type="dt" sz="half" idx="10"/>
          </p:nvPr>
        </p:nvSpPr>
        <p:spPr/>
        <p:txBody>
          <a:bodyPr/>
          <a:lstStyle/>
          <a:p>
            <a:fld id="{2E3B533A-97B0-41AB-BA09-BB1D8D37D34B}" type="datetimeFigureOut">
              <a:rPr lang="en-GB" smtClean="0"/>
              <a:t>16/09/2026</a:t>
            </a:fld>
            <a:endParaRPr lang="en-GB"/>
          </a:p>
        </p:txBody>
      </p:sp>
      <p:sp>
        <p:nvSpPr>
          <p:cNvPr id="5" name="Footer Placeholder 4">
            <a:extLst>
              <a:ext uri="{FF2B5EF4-FFF2-40B4-BE49-F238E27FC236}">
                <a16:creationId xmlns:a16="http://schemas.microsoft.com/office/drawing/2014/main" id="{54835C34-7F67-2352-5CCD-9E69CC0C8D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EC1D47-978A-FD45-DB65-2E288B7B1018}"/>
              </a:ext>
            </a:extLst>
          </p:cNvPr>
          <p:cNvSpPr>
            <a:spLocks noGrp="1"/>
          </p:cNvSpPr>
          <p:nvPr>
            <p:ph type="sldNum" sz="quarter" idx="12"/>
          </p:nvPr>
        </p:nvSpPr>
        <p:spPr/>
        <p:txBody>
          <a:bodyPr/>
          <a:lstStyle/>
          <a:p>
            <a:fld id="{2A715111-7BFB-4374-8271-D3CC2592D1AF}" type="slidenum">
              <a:rPr lang="en-GB" smtClean="0"/>
              <a:t>‹#›</a:t>
            </a:fld>
            <a:endParaRPr lang="en-GB"/>
          </a:p>
        </p:txBody>
      </p:sp>
    </p:spTree>
    <p:extLst>
      <p:ext uri="{BB962C8B-B14F-4D97-AF65-F5344CB8AC3E}">
        <p14:creationId xmlns:p14="http://schemas.microsoft.com/office/powerpoint/2010/main" val="1332171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2289A0-E5C5-3F16-092E-A405496419D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FBF5C16-14DD-FA7D-2867-5FA1A5AD28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3C8F42-4EAA-E7E2-97BB-65313B1AB573}"/>
              </a:ext>
            </a:extLst>
          </p:cNvPr>
          <p:cNvSpPr>
            <a:spLocks noGrp="1"/>
          </p:cNvSpPr>
          <p:nvPr>
            <p:ph type="dt" sz="half" idx="10"/>
          </p:nvPr>
        </p:nvSpPr>
        <p:spPr/>
        <p:txBody>
          <a:bodyPr/>
          <a:lstStyle/>
          <a:p>
            <a:fld id="{2E3B533A-97B0-41AB-BA09-BB1D8D37D34B}" type="datetimeFigureOut">
              <a:rPr lang="en-GB" smtClean="0"/>
              <a:t>16/09/2026</a:t>
            </a:fld>
            <a:endParaRPr lang="en-GB"/>
          </a:p>
        </p:txBody>
      </p:sp>
      <p:sp>
        <p:nvSpPr>
          <p:cNvPr id="5" name="Footer Placeholder 4">
            <a:extLst>
              <a:ext uri="{FF2B5EF4-FFF2-40B4-BE49-F238E27FC236}">
                <a16:creationId xmlns:a16="http://schemas.microsoft.com/office/drawing/2014/main" id="{ADBBFA94-CF0D-756D-BE8E-8CC59F23AE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0FC6D5-19CD-8E1D-C874-5B0301152BB2}"/>
              </a:ext>
            </a:extLst>
          </p:cNvPr>
          <p:cNvSpPr>
            <a:spLocks noGrp="1"/>
          </p:cNvSpPr>
          <p:nvPr>
            <p:ph type="sldNum" sz="quarter" idx="12"/>
          </p:nvPr>
        </p:nvSpPr>
        <p:spPr/>
        <p:txBody>
          <a:bodyPr/>
          <a:lstStyle/>
          <a:p>
            <a:fld id="{2A715111-7BFB-4374-8271-D3CC2592D1AF}" type="slidenum">
              <a:rPr lang="en-GB" smtClean="0"/>
              <a:t>‹#›</a:t>
            </a:fld>
            <a:endParaRPr lang="en-GB"/>
          </a:p>
        </p:txBody>
      </p:sp>
    </p:spTree>
    <p:extLst>
      <p:ext uri="{BB962C8B-B14F-4D97-AF65-F5344CB8AC3E}">
        <p14:creationId xmlns:p14="http://schemas.microsoft.com/office/powerpoint/2010/main" val="1015674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7940D7-0859-364B-FA9F-CFE6C2DC3B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3BE346-323B-9056-3C45-724AAE5654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499B5F9-5356-F382-34AE-B1C1C278F5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3B533A-97B0-41AB-BA09-BB1D8D37D34B}" type="datetimeFigureOut">
              <a:rPr lang="en-GB" smtClean="0"/>
              <a:t>16/09/2026</a:t>
            </a:fld>
            <a:endParaRPr lang="en-GB"/>
          </a:p>
        </p:txBody>
      </p:sp>
      <p:sp>
        <p:nvSpPr>
          <p:cNvPr id="5" name="Footer Placeholder 4">
            <a:extLst>
              <a:ext uri="{FF2B5EF4-FFF2-40B4-BE49-F238E27FC236}">
                <a16:creationId xmlns:a16="http://schemas.microsoft.com/office/drawing/2014/main" id="{FD9E366B-CE9C-9881-FBEF-39291E4AE3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2F41E64-54A5-8DEB-7E85-E1CCC58797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715111-7BFB-4374-8271-D3CC2592D1AF}" type="slidenum">
              <a:rPr lang="en-GB" smtClean="0"/>
              <a:t>‹#›</a:t>
            </a:fld>
            <a:endParaRPr lang="en-GB"/>
          </a:p>
        </p:txBody>
      </p:sp>
    </p:spTree>
    <p:extLst>
      <p:ext uri="{BB962C8B-B14F-4D97-AF65-F5344CB8AC3E}">
        <p14:creationId xmlns:p14="http://schemas.microsoft.com/office/powerpoint/2010/main" val="1835275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abay.com/ko/%EA%B1%B0%EB%AF%B8%EC%9D%98-%EC%9B%B9-%EA%B1%B0%EB%AF%B8%EC%A4%84-%EB%8C%80%EC%B9%AD-%EB%B8%94%EB%9E%99-%EB%B3%B4%EB%9D%BC%EC%83%89-306942/"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pixabay.com/ko/%EA%B1%B0%EB%AF%B8%EC%9D%98-%EC%9B%B9-%EA%B1%B0%EB%AF%B8%EC%A4%84-%EB%8C%80%EC%B9%AD-%EB%B8%94%EB%9E%99-%EB%B3%B4%EB%9D%BC%EC%83%89-30694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pixabay.com/ko/%EA%B1%B0%EB%AF%B8%EC%9D%98-%EC%9B%B9-%EA%B1%B0%EB%AF%B8%EC%A4%84-%EB%8C%80%EC%B9%AD-%EB%B8%94%EB%9E%99-%EB%B3%B4%EB%9D%BC%EC%83%89-30694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ixabay.com/ko/%EA%B1%B0%EB%AF%B8%EC%9D%98-%EC%9B%B9-%EA%B1%B0%EB%AF%B8%EC%A4%84-%EB%8C%80%EC%B9%AD-%EB%B8%94%EB%9E%99-%EB%B3%B4%EB%9D%BC%EC%83%89-30694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ko/%EA%B1%B0%EB%AF%B8%EC%9D%98-%EC%9B%B9-%EA%B1%B0%EB%AF%B8%EC%A4%84-%EB%8C%80%EC%B9%AD-%EB%B8%94%EB%9E%99-%EB%B3%B4%EB%9D%BC%EC%83%89-30694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pixabay.com/ko/%EA%B1%B0%EB%AF%B8%EC%9D%98-%EC%9B%B9-%EA%B1%B0%EB%AF%B8%EC%A4%84-%EB%8C%80%EC%B9%AD-%EB%B8%94%EB%9E%99-%EB%B3%B4%EB%9D%BC%EC%83%89-30694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ko/%EA%B1%B0%EB%AF%B8%EC%9D%98-%EC%9B%B9-%EA%B1%B0%EB%AF%B8%EC%A4%84-%EB%8C%80%EC%B9%AD-%EB%B8%94%EB%9E%99-%EB%B3%B4%EB%9D%BC%EC%83%89-30694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ko/%EA%B1%B0%EB%AF%B8%EC%9D%98-%EC%9B%B9-%EA%B1%B0%EB%AF%B8%EC%A4%84-%EB%8C%80%EC%B9%AD-%EB%B8%94%EB%9E%99-%EB%B3%B4%EB%9D%BC%EC%83%89-30694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ko/%EA%B1%B0%EB%AF%B8%EC%9D%98-%EC%9B%B9-%EA%B1%B0%EB%AF%B8%EC%A4%84-%EB%8C%80%EC%B9%AD-%EB%B8%94%EB%9E%99-%EB%B3%B4%EB%9D%BC%EC%83%89-30694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ko/%EA%B1%B0%EB%AF%B8%EC%9D%98-%EC%9B%B9-%EA%B1%B0%EB%AF%B8%EC%A4%84-%EB%8C%80%EC%B9%AD-%EB%B8%94%EB%9E%99-%EB%B3%B4%EB%9D%BC%EC%83%89-30694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ko/%EA%B1%B0%EB%AF%B8%EC%9D%98-%EC%9B%B9-%EA%B1%B0%EB%AF%B8%EC%A4%84-%EB%8C%80%EC%B9%AD-%EB%B8%94%EB%9E%99-%EB%B3%B4%EB%9D%BC%EC%83%89-30694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ko/%EA%B1%B0%EB%AF%B8%EC%9D%98-%EC%9B%B9-%EA%B1%B0%EB%AF%B8%EC%A4%84-%EB%8C%80%EC%B9%AD-%EB%B8%94%EB%9E%99-%EB%B3%B4%EB%9D%BC%EC%83%89-30694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ko/%EA%B1%B0%EB%AF%B8%EC%9D%98-%EC%9B%B9-%EA%B1%B0%EB%AF%B8%EC%A4%84-%EB%8C%80%EC%B9%AD-%EB%B8%94%EB%9E%99-%EB%B3%B4%EB%9D%BC%EC%83%89-30694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pider web on a purple background&#10;&#10;Description automatically generated">
            <a:extLst>
              <a:ext uri="{FF2B5EF4-FFF2-40B4-BE49-F238E27FC236}">
                <a16:creationId xmlns:a16="http://schemas.microsoft.com/office/drawing/2014/main" id="{A1412FB2-BCD3-6C32-6696-D8130DE000B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6517" r="9089" b="11560"/>
          <a:stretch/>
        </p:blipFill>
        <p:spPr>
          <a:xfrm>
            <a:off x="3523488" y="10"/>
            <a:ext cx="8668512" cy="6857990"/>
          </a:xfrm>
          <a:prstGeom prst="rect">
            <a:avLst/>
          </a:prstGeom>
        </p:spPr>
      </p:pic>
      <p:sp>
        <p:nvSpPr>
          <p:cNvPr id="13" name="Rectangle 1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11E20BC-E3AA-27CF-3D3B-FFD0C69705B0}"/>
              </a:ext>
            </a:extLst>
          </p:cNvPr>
          <p:cNvSpPr>
            <a:spLocks noGrp="1"/>
          </p:cNvSpPr>
          <p:nvPr>
            <p:ph type="ctrTitle"/>
          </p:nvPr>
        </p:nvSpPr>
        <p:spPr>
          <a:xfrm>
            <a:off x="477980" y="1122363"/>
            <a:ext cx="8056419" cy="862715"/>
          </a:xfrm>
        </p:spPr>
        <p:txBody>
          <a:bodyPr anchor="b">
            <a:normAutofit/>
          </a:bodyPr>
          <a:lstStyle/>
          <a:p>
            <a:pPr algn="l"/>
            <a:r>
              <a:rPr lang="en-GB" sz="4800" b="1" u="sng" dirty="0">
                <a:solidFill>
                  <a:schemeClr val="bg1"/>
                </a:solidFill>
              </a:rPr>
              <a:t>Welcome to Spiders</a:t>
            </a:r>
          </a:p>
        </p:txBody>
      </p:sp>
      <p:sp>
        <p:nvSpPr>
          <p:cNvPr id="3" name="Subtitle 2">
            <a:extLst>
              <a:ext uri="{FF2B5EF4-FFF2-40B4-BE49-F238E27FC236}">
                <a16:creationId xmlns:a16="http://schemas.microsoft.com/office/drawing/2014/main" id="{D68A256C-B8C5-2313-8D30-08D95231CF95}"/>
              </a:ext>
            </a:extLst>
          </p:cNvPr>
          <p:cNvSpPr>
            <a:spLocks noGrp="1"/>
          </p:cNvSpPr>
          <p:nvPr>
            <p:ph type="subTitle" idx="1"/>
          </p:nvPr>
        </p:nvSpPr>
        <p:spPr>
          <a:xfrm>
            <a:off x="477980" y="3295650"/>
            <a:ext cx="9637570" cy="2785413"/>
          </a:xfrm>
        </p:spPr>
        <p:txBody>
          <a:bodyPr>
            <a:normAutofit/>
          </a:bodyPr>
          <a:lstStyle/>
          <a:p>
            <a:pPr algn="l"/>
            <a:r>
              <a:rPr lang="en-GB" sz="2000" dirty="0">
                <a:solidFill>
                  <a:schemeClr val="bg1"/>
                </a:solidFill>
              </a:rPr>
              <a:t>Class Teacher: Mr Somers</a:t>
            </a:r>
          </a:p>
          <a:p>
            <a:pPr algn="l"/>
            <a:r>
              <a:rPr lang="en-GB" sz="2000" dirty="0">
                <a:solidFill>
                  <a:schemeClr val="bg1"/>
                </a:solidFill>
              </a:rPr>
              <a:t>Teaching Assistants: Mrs Sauter, Mrs Martin</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0923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FB4076-C114-CC2D-C973-A192989AD9CD}"/>
              </a:ext>
            </a:extLst>
          </p:cNvPr>
          <p:cNvSpPr>
            <a:spLocks noGrp="1"/>
          </p:cNvSpPr>
          <p:nvPr>
            <p:ph type="title"/>
          </p:nvPr>
        </p:nvSpPr>
        <p:spPr>
          <a:xfrm>
            <a:off x="6513788" y="365125"/>
            <a:ext cx="4840010" cy="1807305"/>
          </a:xfrm>
        </p:spPr>
        <p:txBody>
          <a:bodyPr>
            <a:normAutofit/>
          </a:bodyPr>
          <a:lstStyle/>
          <a:p>
            <a:r>
              <a:rPr lang="en-GB" b="1" u="sng" dirty="0"/>
              <a:t>Mornings in class…</a:t>
            </a:r>
          </a:p>
        </p:txBody>
      </p:sp>
      <p:pic>
        <p:nvPicPr>
          <p:cNvPr id="4" name="Picture 3" descr="A spider web on a purple background&#10;&#10;Description automatically generated">
            <a:extLst>
              <a:ext uri="{FF2B5EF4-FFF2-40B4-BE49-F238E27FC236}">
                <a16:creationId xmlns:a16="http://schemas.microsoft.com/office/drawing/2014/main" id="{D16C40AC-6E75-946B-1605-48514F4F91C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483" r="8328"/>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A4BBCA78-4EA6-E2F5-36C9-221F7F0A08DF}"/>
              </a:ext>
            </a:extLst>
          </p:cNvPr>
          <p:cNvSpPr>
            <a:spLocks noGrp="1"/>
          </p:cNvSpPr>
          <p:nvPr>
            <p:ph idx="1"/>
          </p:nvPr>
        </p:nvSpPr>
        <p:spPr>
          <a:xfrm>
            <a:off x="6513788" y="2333297"/>
            <a:ext cx="4840010" cy="3843666"/>
          </a:xfrm>
        </p:spPr>
        <p:txBody>
          <a:bodyPr>
            <a:normAutofit/>
          </a:bodyPr>
          <a:lstStyle/>
          <a:p>
            <a:r>
              <a:rPr lang="en-GB" sz="1700" dirty="0"/>
              <a:t>The front gate opens at 8:45am to give you access to the playground and keep you safe from queuing on the road.</a:t>
            </a:r>
          </a:p>
          <a:p>
            <a:r>
              <a:rPr lang="en-GB" sz="1700" dirty="0"/>
              <a:t>Doors then open at 8.50am and close at 9.00am. Please make sure the children are prompt.</a:t>
            </a:r>
          </a:p>
          <a:p>
            <a:r>
              <a:rPr lang="en-GB" sz="1700" dirty="0"/>
              <a:t>Me or the TA will be on the door to pass on messages to. </a:t>
            </a:r>
          </a:p>
          <a:p>
            <a:r>
              <a:rPr lang="en-GB" sz="1700" dirty="0"/>
              <a:t>Start on a morning activity – spellings, editing work, maths games, interventions, mindfulness activity etc</a:t>
            </a:r>
          </a:p>
        </p:txBody>
      </p:sp>
    </p:spTree>
    <p:extLst>
      <p:ext uri="{BB962C8B-B14F-4D97-AF65-F5344CB8AC3E}">
        <p14:creationId xmlns:p14="http://schemas.microsoft.com/office/powerpoint/2010/main" val="1387021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pider web on a purple background&#10;&#10;Description automatically generated">
            <a:extLst>
              <a:ext uri="{FF2B5EF4-FFF2-40B4-BE49-F238E27FC236}">
                <a16:creationId xmlns:a16="http://schemas.microsoft.com/office/drawing/2014/main" id="{2FD43B4C-CAA4-2F90-E1D8-1793443EC34A}"/>
              </a:ext>
            </a:extLst>
          </p:cNvPr>
          <p:cNvPicPr>
            <a:picLocks noChangeAspect="1"/>
          </p:cNvPicPr>
          <p:nvPr/>
        </p:nvPicPr>
        <p:blipFill rotWithShape="1">
          <a:blip r:embed="rId2">
            <a:alphaModFix amt="2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6517" r="9089" b="11560"/>
          <a:stretch/>
        </p:blipFill>
        <p:spPr>
          <a:xfrm>
            <a:off x="0" y="0"/>
            <a:ext cx="12192000" cy="6857990"/>
          </a:xfrm>
          <a:prstGeom prst="rect">
            <a:avLst/>
          </a:prstGeom>
        </p:spPr>
      </p:pic>
      <p:sp>
        <p:nvSpPr>
          <p:cNvPr id="2" name="Title 1">
            <a:extLst>
              <a:ext uri="{FF2B5EF4-FFF2-40B4-BE49-F238E27FC236}">
                <a16:creationId xmlns:a16="http://schemas.microsoft.com/office/drawing/2014/main" id="{9F8F0E7B-826C-412E-49B4-B647FCACEF38}"/>
              </a:ext>
            </a:extLst>
          </p:cNvPr>
          <p:cNvSpPr>
            <a:spLocks noGrp="1"/>
          </p:cNvSpPr>
          <p:nvPr>
            <p:ph type="title"/>
          </p:nvPr>
        </p:nvSpPr>
        <p:spPr/>
        <p:txBody>
          <a:bodyPr/>
          <a:lstStyle/>
          <a:p>
            <a:r>
              <a:rPr lang="en-GB" b="1" u="sng" dirty="0"/>
              <a:t>Lunches</a:t>
            </a:r>
          </a:p>
        </p:txBody>
      </p:sp>
      <p:sp>
        <p:nvSpPr>
          <p:cNvPr id="3" name="Content Placeholder 2">
            <a:extLst>
              <a:ext uri="{FF2B5EF4-FFF2-40B4-BE49-F238E27FC236}">
                <a16:creationId xmlns:a16="http://schemas.microsoft.com/office/drawing/2014/main" id="{86E71CB9-60AE-A461-415C-9F899785EAA6}"/>
              </a:ext>
            </a:extLst>
          </p:cNvPr>
          <p:cNvSpPr>
            <a:spLocks noGrp="1"/>
          </p:cNvSpPr>
          <p:nvPr>
            <p:ph idx="1"/>
          </p:nvPr>
        </p:nvSpPr>
        <p:spPr/>
        <p:txBody>
          <a:bodyPr vert="horz" lIns="91440" tIns="45720" rIns="91440" bIns="45720" rtlCol="0" anchor="t">
            <a:normAutofit/>
          </a:bodyPr>
          <a:lstStyle/>
          <a:p>
            <a:pPr algn="just"/>
            <a:r>
              <a:rPr lang="en-GB" sz="2800" dirty="0"/>
              <a:t>Your child can order their lunch in the mornings; however, we would prefer you to order </a:t>
            </a:r>
            <a:r>
              <a:rPr lang="en-GB" dirty="0"/>
              <a:t>and pre-pay online</a:t>
            </a:r>
            <a:r>
              <a:rPr lang="en-GB" sz="2800" dirty="0"/>
              <a:t> at home.</a:t>
            </a:r>
            <a:endParaRPr lang="en-GB" sz="2800" dirty="0">
              <a:cs typeface="Calibri"/>
            </a:endParaRPr>
          </a:p>
          <a:p>
            <a:pPr algn="just"/>
            <a:r>
              <a:rPr lang="en-GB" sz="2800" dirty="0"/>
              <a:t>KS2 children need to bring their own snack for break.</a:t>
            </a:r>
          </a:p>
          <a:p>
            <a:pPr algn="just"/>
            <a:r>
              <a:rPr lang="en-GB" sz="2800" dirty="0"/>
              <a:t>All the information you need is on the website under ‘Parent Information’.</a:t>
            </a:r>
          </a:p>
          <a:p>
            <a:pPr algn="just"/>
            <a:r>
              <a:rPr lang="en-GB" sz="2800" dirty="0"/>
              <a:t>We encourage children to bring a named bottle containing water to drink every day. These will be refilled at school if needed. (We do have spare cups, if required.)</a:t>
            </a:r>
          </a:p>
          <a:p>
            <a:endParaRPr lang="en-GB" dirty="0"/>
          </a:p>
        </p:txBody>
      </p:sp>
    </p:spTree>
    <p:extLst>
      <p:ext uri="{BB962C8B-B14F-4D97-AF65-F5344CB8AC3E}">
        <p14:creationId xmlns:p14="http://schemas.microsoft.com/office/powerpoint/2010/main" val="2360285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8F0E7B-826C-412E-49B4-B647FCACEF38}"/>
              </a:ext>
            </a:extLst>
          </p:cNvPr>
          <p:cNvSpPr>
            <a:spLocks noGrp="1"/>
          </p:cNvSpPr>
          <p:nvPr>
            <p:ph type="title"/>
          </p:nvPr>
        </p:nvSpPr>
        <p:spPr>
          <a:xfrm>
            <a:off x="640080" y="325369"/>
            <a:ext cx="4368602" cy="1956841"/>
          </a:xfrm>
        </p:spPr>
        <p:txBody>
          <a:bodyPr anchor="b">
            <a:normAutofit/>
          </a:bodyPr>
          <a:lstStyle/>
          <a:p>
            <a:r>
              <a:rPr lang="en-GB" sz="5400" b="1" u="sng"/>
              <a:t>Behaviour</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6E71CB9-60AE-A461-415C-9F899785EAA6}"/>
              </a:ext>
            </a:extLst>
          </p:cNvPr>
          <p:cNvSpPr>
            <a:spLocks noGrp="1"/>
          </p:cNvSpPr>
          <p:nvPr>
            <p:ph idx="1"/>
          </p:nvPr>
        </p:nvSpPr>
        <p:spPr>
          <a:xfrm>
            <a:off x="640080" y="2872899"/>
            <a:ext cx="4243589" cy="3320668"/>
          </a:xfrm>
        </p:spPr>
        <p:txBody>
          <a:bodyPr>
            <a:normAutofit/>
          </a:bodyPr>
          <a:lstStyle/>
          <a:p>
            <a:r>
              <a:rPr lang="en-GB" sz="1500" dirty="0">
                <a:cs typeface="Calibri" panose="020F0502020204030204" pitchFamily="34" charset="0"/>
              </a:rPr>
              <a:t>At the start of the year the class write their own charter, detailing the behaviour everyone has the responsibility to uphold.</a:t>
            </a:r>
          </a:p>
          <a:p>
            <a:r>
              <a:rPr lang="en-GB" sz="1500" dirty="0">
                <a:cs typeface="Calibri" panose="020F0502020204030204" pitchFamily="34" charset="0"/>
              </a:rPr>
              <a:t>We are having a real focus on the children being READY, RESPECTFUL and SAFE</a:t>
            </a:r>
          </a:p>
          <a:p>
            <a:r>
              <a:rPr lang="en-GB" sz="1500" dirty="0">
                <a:cs typeface="Calibri" panose="020F0502020204030204" pitchFamily="34" charset="0"/>
              </a:rPr>
              <a:t>Firm boundaries are created in a relational way to keep children happy and safe. </a:t>
            </a:r>
          </a:p>
          <a:p>
            <a:r>
              <a:rPr lang="en-GB" sz="1500" dirty="0">
                <a:cs typeface="Calibri" panose="020F0502020204030204" pitchFamily="34" charset="0"/>
              </a:rPr>
              <a:t>Any incidents are taken very seriously and often dealt with in a restorative and reparative way so that children can learn from their mistakes and repair any harm.</a:t>
            </a:r>
          </a:p>
          <a:p>
            <a:r>
              <a:rPr lang="en-GB" sz="1500" dirty="0">
                <a:cs typeface="Calibri" panose="020F0502020204030204" pitchFamily="34" charset="0"/>
              </a:rPr>
              <a:t>We follow the Positive Behaviour Policy which is on our website.</a:t>
            </a:r>
            <a:endParaRPr lang="en-GB" sz="1500" dirty="0"/>
          </a:p>
        </p:txBody>
      </p:sp>
      <p:pic>
        <p:nvPicPr>
          <p:cNvPr id="4" name="Picture 3" descr="A spider web on a purple background&#10;&#10;Description automatically generated">
            <a:extLst>
              <a:ext uri="{FF2B5EF4-FFF2-40B4-BE49-F238E27FC236}">
                <a16:creationId xmlns:a16="http://schemas.microsoft.com/office/drawing/2014/main" id="{2FD43B4C-CAA4-2F90-E1D8-1793443EC34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35" b="16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91705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pider web on a purple background&#10;&#10;Description automatically generated">
            <a:extLst>
              <a:ext uri="{FF2B5EF4-FFF2-40B4-BE49-F238E27FC236}">
                <a16:creationId xmlns:a16="http://schemas.microsoft.com/office/drawing/2014/main" id="{2FD43B4C-CAA4-2F90-E1D8-1793443EC34A}"/>
              </a:ext>
            </a:extLst>
          </p:cNvPr>
          <p:cNvPicPr>
            <a:picLocks noChangeAspect="1"/>
          </p:cNvPicPr>
          <p:nvPr/>
        </p:nvPicPr>
        <p:blipFill rotWithShape="1">
          <a:blip r:embed="rId2">
            <a:alphaModFix amt="2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6517" r="9089" b="11560"/>
          <a:stretch/>
        </p:blipFill>
        <p:spPr>
          <a:xfrm>
            <a:off x="0" y="0"/>
            <a:ext cx="12192000" cy="6857990"/>
          </a:xfrm>
          <a:prstGeom prst="rect">
            <a:avLst/>
          </a:prstGeom>
        </p:spPr>
      </p:pic>
      <p:sp>
        <p:nvSpPr>
          <p:cNvPr id="2" name="Title 1">
            <a:extLst>
              <a:ext uri="{FF2B5EF4-FFF2-40B4-BE49-F238E27FC236}">
                <a16:creationId xmlns:a16="http://schemas.microsoft.com/office/drawing/2014/main" id="{9F8F0E7B-826C-412E-49B4-B647FCACEF38}"/>
              </a:ext>
            </a:extLst>
          </p:cNvPr>
          <p:cNvSpPr>
            <a:spLocks noGrp="1"/>
          </p:cNvSpPr>
          <p:nvPr>
            <p:ph type="title"/>
          </p:nvPr>
        </p:nvSpPr>
        <p:spPr/>
        <p:txBody>
          <a:bodyPr/>
          <a:lstStyle/>
          <a:p>
            <a:r>
              <a:rPr lang="en-GB" b="1" u="sng" dirty="0"/>
              <a:t>Curriculum coverage in Spiders</a:t>
            </a:r>
          </a:p>
        </p:txBody>
      </p:sp>
      <p:sp>
        <p:nvSpPr>
          <p:cNvPr id="3" name="Content Placeholder 2">
            <a:extLst>
              <a:ext uri="{FF2B5EF4-FFF2-40B4-BE49-F238E27FC236}">
                <a16:creationId xmlns:a16="http://schemas.microsoft.com/office/drawing/2014/main" id="{86E71CB9-60AE-A461-415C-9F899785EAA6}"/>
              </a:ext>
            </a:extLst>
          </p:cNvPr>
          <p:cNvSpPr>
            <a:spLocks noGrp="1"/>
          </p:cNvSpPr>
          <p:nvPr>
            <p:ph idx="1"/>
          </p:nvPr>
        </p:nvSpPr>
        <p:spPr/>
        <p:txBody>
          <a:bodyPr/>
          <a:lstStyle/>
          <a:p>
            <a:pPr algn="just"/>
            <a:r>
              <a:rPr lang="en-US" sz="2800" dirty="0">
                <a:latin typeface="Calibri" panose="020F0502020204030204" pitchFamily="34" charset="0"/>
                <a:cs typeface="Calibri" panose="020F0502020204030204" pitchFamily="34" charset="0"/>
              </a:rPr>
              <a:t>There are different units each half term that build on children’s knowledge and skills. These have been mapped out over the year to ensure full coverage of the curriculum.</a:t>
            </a:r>
          </a:p>
          <a:p>
            <a:pPr algn="just"/>
            <a:r>
              <a:rPr lang="en-US" sz="2800" dirty="0">
                <a:latin typeface="Calibri" panose="020F0502020204030204" pitchFamily="34" charset="0"/>
                <a:cs typeface="Calibri" panose="020F0502020204030204" pitchFamily="34" charset="0"/>
              </a:rPr>
              <a:t>Half termly topic maps are posted on our class page for you to see what is being covered. </a:t>
            </a:r>
          </a:p>
          <a:p>
            <a:pPr algn="just"/>
            <a:r>
              <a:rPr lang="en-US" sz="2800" dirty="0">
                <a:latin typeface="Calibri" panose="020F0502020204030204" pitchFamily="34" charset="0"/>
                <a:cs typeface="Calibri" panose="020F0502020204030204" pitchFamily="34" charset="0"/>
              </a:rPr>
              <a:t>You can support the children’s learning by giving them experiences that support the learning in class. </a:t>
            </a:r>
          </a:p>
          <a:p>
            <a:pPr algn="just"/>
            <a:r>
              <a:rPr lang="en-US" sz="2800" dirty="0">
                <a:latin typeface="Calibri" panose="020F0502020204030204" pitchFamily="34" charset="0"/>
                <a:cs typeface="Calibri" panose="020F0502020204030204" pitchFamily="34" charset="0"/>
              </a:rPr>
              <a:t>There are a couple of suggested home learning tasks. </a:t>
            </a:r>
            <a:endParaRPr lang="en-US" sz="3200" dirty="0">
              <a:latin typeface="Calibri" panose="020F0502020204030204" pitchFamily="34" charset="0"/>
              <a:cs typeface="Calibri" panose="020F0502020204030204" pitchFamily="34" charset="0"/>
            </a:endParaRPr>
          </a:p>
          <a:p>
            <a:pPr algn="just"/>
            <a:endParaRPr lang="en-GB" dirty="0"/>
          </a:p>
        </p:txBody>
      </p:sp>
    </p:spTree>
    <p:extLst>
      <p:ext uri="{BB962C8B-B14F-4D97-AF65-F5344CB8AC3E}">
        <p14:creationId xmlns:p14="http://schemas.microsoft.com/office/powerpoint/2010/main" val="218380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E2DFDA-3FC4-8C39-B993-05CF8A908A9E}"/>
              </a:ext>
            </a:extLst>
          </p:cNvPr>
          <p:cNvPicPr>
            <a:picLocks noChangeAspect="1"/>
          </p:cNvPicPr>
          <p:nvPr/>
        </p:nvPicPr>
        <p:blipFill>
          <a:blip r:embed="rId2"/>
          <a:stretch>
            <a:fillRect/>
          </a:stretch>
        </p:blipFill>
        <p:spPr>
          <a:xfrm>
            <a:off x="2029975" y="537706"/>
            <a:ext cx="8132049" cy="5782587"/>
          </a:xfrm>
          <a:prstGeom prst="rect">
            <a:avLst/>
          </a:prstGeom>
        </p:spPr>
      </p:pic>
    </p:spTree>
    <p:extLst>
      <p:ext uri="{BB962C8B-B14F-4D97-AF65-F5344CB8AC3E}">
        <p14:creationId xmlns:p14="http://schemas.microsoft.com/office/powerpoint/2010/main" val="583113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B0D79E-EB38-7C92-D096-ECE0E2A170B4}"/>
              </a:ext>
            </a:extLst>
          </p:cNvPr>
          <p:cNvPicPr>
            <a:picLocks noChangeAspect="1"/>
          </p:cNvPicPr>
          <p:nvPr/>
        </p:nvPicPr>
        <p:blipFill>
          <a:blip r:embed="rId2"/>
          <a:stretch>
            <a:fillRect/>
          </a:stretch>
        </p:blipFill>
        <p:spPr>
          <a:xfrm>
            <a:off x="484632" y="1556840"/>
            <a:ext cx="6716272" cy="3744321"/>
          </a:xfrm>
          <a:prstGeom prst="rect">
            <a:avLst/>
          </a:prstGeom>
        </p:spPr>
      </p:pic>
      <p:pic>
        <p:nvPicPr>
          <p:cNvPr id="6" name="Picture 5">
            <a:extLst>
              <a:ext uri="{FF2B5EF4-FFF2-40B4-BE49-F238E27FC236}">
                <a16:creationId xmlns:a16="http://schemas.microsoft.com/office/drawing/2014/main" id="{532D1AC7-142A-0CB8-0103-5678154EF03A}"/>
              </a:ext>
            </a:extLst>
          </p:cNvPr>
          <p:cNvPicPr>
            <a:picLocks noChangeAspect="1"/>
          </p:cNvPicPr>
          <p:nvPr/>
        </p:nvPicPr>
        <p:blipFill>
          <a:blip r:embed="rId3"/>
          <a:stretch>
            <a:fillRect/>
          </a:stretch>
        </p:blipFill>
        <p:spPr>
          <a:xfrm>
            <a:off x="7534655" y="570979"/>
            <a:ext cx="4172712" cy="5716043"/>
          </a:xfrm>
          <a:prstGeom prst="rect">
            <a:avLst/>
          </a:prstGeom>
        </p:spPr>
      </p:pic>
    </p:spTree>
    <p:extLst>
      <p:ext uri="{BB962C8B-B14F-4D97-AF65-F5344CB8AC3E}">
        <p14:creationId xmlns:p14="http://schemas.microsoft.com/office/powerpoint/2010/main" val="4154393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8F0E7B-826C-412E-49B4-B647FCACEF38}"/>
              </a:ext>
            </a:extLst>
          </p:cNvPr>
          <p:cNvSpPr>
            <a:spLocks noGrp="1"/>
          </p:cNvSpPr>
          <p:nvPr>
            <p:ph type="title"/>
          </p:nvPr>
        </p:nvSpPr>
        <p:spPr>
          <a:xfrm>
            <a:off x="572493" y="238539"/>
            <a:ext cx="11018520" cy="1434415"/>
          </a:xfrm>
        </p:spPr>
        <p:txBody>
          <a:bodyPr anchor="b">
            <a:normAutofit/>
          </a:bodyPr>
          <a:lstStyle/>
          <a:p>
            <a:r>
              <a:rPr lang="en-GB" sz="5400" b="1" u="sng" dirty="0"/>
              <a:t>Reading</a:t>
            </a:r>
          </a:p>
        </p:txBody>
      </p:sp>
      <p:sp>
        <p:nvSpPr>
          <p:cNvPr id="3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6E71CB9-60AE-A461-415C-9F899785EAA6}"/>
              </a:ext>
            </a:extLst>
          </p:cNvPr>
          <p:cNvSpPr>
            <a:spLocks noGrp="1"/>
          </p:cNvSpPr>
          <p:nvPr>
            <p:ph idx="1"/>
          </p:nvPr>
        </p:nvSpPr>
        <p:spPr>
          <a:xfrm>
            <a:off x="572493" y="2071316"/>
            <a:ext cx="6713552" cy="4119172"/>
          </a:xfrm>
        </p:spPr>
        <p:txBody>
          <a:bodyPr anchor="t">
            <a:normAutofit/>
          </a:bodyPr>
          <a:lstStyle/>
          <a:p>
            <a:r>
              <a:rPr lang="en-GB" sz="1900">
                <a:latin typeface="Calibri" panose="020F0502020204030204" pitchFamily="34" charset="0"/>
                <a:cs typeface="Calibri" panose="020F0502020204030204" pitchFamily="34" charset="0"/>
              </a:rPr>
              <a:t>Your child will bring home books from school. Please listen to your children read as much as possible and ask questions to check their understanding.</a:t>
            </a:r>
          </a:p>
          <a:p>
            <a:r>
              <a:rPr lang="en-GB" sz="1900">
                <a:latin typeface="Calibri" panose="020F0502020204030204" pitchFamily="34" charset="0"/>
                <a:cs typeface="Calibri" panose="020F0502020204030204" pitchFamily="34" charset="0"/>
              </a:rPr>
              <a:t>Children can quiz at home or in school when they have finished their book and are responsible in picking a new book.</a:t>
            </a:r>
          </a:p>
          <a:p>
            <a:r>
              <a:rPr lang="en-GB" sz="1900">
                <a:latin typeface="Calibri" panose="020F0502020204030204" pitchFamily="34" charset="0"/>
                <a:cs typeface="Calibri" panose="020F0502020204030204" pitchFamily="34" charset="0"/>
              </a:rPr>
              <a:t>We use VIPERS in school to help with understanding. </a:t>
            </a:r>
          </a:p>
          <a:p>
            <a:r>
              <a:rPr lang="en-GB" sz="1900">
                <a:latin typeface="Calibri" panose="020F0502020204030204" pitchFamily="34" charset="0"/>
                <a:cs typeface="Calibri" panose="020F0502020204030204" pitchFamily="34" charset="0"/>
              </a:rPr>
              <a:t>The children visit the library every week. They choose books which are linked to their AR (Accelerated Reader) level as well as a ‘Reading for Pleasure’ book. </a:t>
            </a:r>
          </a:p>
          <a:p>
            <a:r>
              <a:rPr lang="en-GB" sz="1900">
                <a:latin typeface="Calibri" panose="020F0502020204030204" pitchFamily="34" charset="0"/>
                <a:cs typeface="Calibri" panose="020F0502020204030204" pitchFamily="34" charset="0"/>
              </a:rPr>
              <a:t>Please feel free to visit a local library or enjoy any books at home – These books are often on AR too. You can even quiz on books that the children have listened to. </a:t>
            </a:r>
          </a:p>
        </p:txBody>
      </p:sp>
      <p:pic>
        <p:nvPicPr>
          <p:cNvPr id="4" name="Picture 3" descr="A spider web on a purple background&#10;&#10;Description automatically generated">
            <a:extLst>
              <a:ext uri="{FF2B5EF4-FFF2-40B4-BE49-F238E27FC236}">
                <a16:creationId xmlns:a16="http://schemas.microsoft.com/office/drawing/2014/main" id="{2FD43B4C-CAA4-2F90-E1D8-1793443EC34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3792"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87203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pider web on a purple background&#10;&#10;Description automatically generated">
            <a:extLst>
              <a:ext uri="{FF2B5EF4-FFF2-40B4-BE49-F238E27FC236}">
                <a16:creationId xmlns:a16="http://schemas.microsoft.com/office/drawing/2014/main" id="{2FD43B4C-CAA4-2F90-E1D8-1793443EC34A}"/>
              </a:ext>
            </a:extLst>
          </p:cNvPr>
          <p:cNvPicPr>
            <a:picLocks noChangeAspect="1"/>
          </p:cNvPicPr>
          <p:nvPr/>
        </p:nvPicPr>
        <p:blipFill rotWithShape="1">
          <a:blip r:embed="rId2">
            <a:alphaModFix amt="2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6517" r="9089" b="11560"/>
          <a:stretch/>
        </p:blipFill>
        <p:spPr>
          <a:xfrm>
            <a:off x="0" y="0"/>
            <a:ext cx="12192000" cy="6857990"/>
          </a:xfrm>
          <a:prstGeom prst="rect">
            <a:avLst/>
          </a:prstGeom>
        </p:spPr>
      </p:pic>
      <p:sp>
        <p:nvSpPr>
          <p:cNvPr id="2" name="Title 1">
            <a:extLst>
              <a:ext uri="{FF2B5EF4-FFF2-40B4-BE49-F238E27FC236}">
                <a16:creationId xmlns:a16="http://schemas.microsoft.com/office/drawing/2014/main" id="{9F8F0E7B-826C-412E-49B4-B647FCACEF38}"/>
              </a:ext>
            </a:extLst>
          </p:cNvPr>
          <p:cNvSpPr>
            <a:spLocks noGrp="1"/>
          </p:cNvSpPr>
          <p:nvPr>
            <p:ph type="title"/>
          </p:nvPr>
        </p:nvSpPr>
        <p:spPr/>
        <p:txBody>
          <a:bodyPr/>
          <a:lstStyle/>
          <a:p>
            <a:r>
              <a:rPr lang="en-GB" b="1" u="sng" dirty="0"/>
              <a:t>Home Learning</a:t>
            </a:r>
          </a:p>
        </p:txBody>
      </p:sp>
      <p:sp>
        <p:nvSpPr>
          <p:cNvPr id="3" name="Content Placeholder 2">
            <a:extLst>
              <a:ext uri="{FF2B5EF4-FFF2-40B4-BE49-F238E27FC236}">
                <a16:creationId xmlns:a16="http://schemas.microsoft.com/office/drawing/2014/main" id="{86E71CB9-60AE-A461-415C-9F899785EAA6}"/>
              </a:ext>
            </a:extLst>
          </p:cNvPr>
          <p:cNvSpPr>
            <a:spLocks noGrp="1"/>
          </p:cNvSpPr>
          <p:nvPr>
            <p:ph idx="1"/>
          </p:nvPr>
        </p:nvSpPr>
        <p:spPr/>
        <p:txBody>
          <a:bodyPr vert="horz" lIns="91440" tIns="45720" rIns="91440" bIns="45720" rtlCol="0" anchor="t">
            <a:normAutofit fontScale="92500" lnSpcReduction="20000"/>
          </a:bodyPr>
          <a:lstStyle/>
          <a:p>
            <a:pPr algn="just"/>
            <a:r>
              <a:rPr lang="en-GB" dirty="0">
                <a:latin typeface="Calibri" panose="020F0502020204030204" pitchFamily="34" charset="0"/>
                <a:cs typeface="Calibri" panose="020F0502020204030204" pitchFamily="34" charset="0"/>
              </a:rPr>
              <a:t>Children will have weekly spellings. These will be given out at the beginning of each week,  practised in class (and at home). Then, tested the following week on a Friday.</a:t>
            </a:r>
          </a:p>
          <a:p>
            <a:pPr algn="just"/>
            <a:r>
              <a:rPr lang="en-GB" dirty="0">
                <a:latin typeface="Calibri"/>
                <a:cs typeface="Calibri"/>
              </a:rPr>
              <a:t>The topic map on the class page outlines the half termly home learning task.</a:t>
            </a:r>
          </a:p>
          <a:p>
            <a:pPr algn="just"/>
            <a:r>
              <a:rPr lang="en-GB" dirty="0">
                <a:latin typeface="Calibri"/>
                <a:cs typeface="Calibri"/>
              </a:rPr>
              <a:t>Each week I set a short Maths.co.uk and SPAG.com assignment. These are great tools to practise and embed concepts covered in school. They might be current or historical.</a:t>
            </a:r>
            <a:endParaRPr lang="en-GB" dirty="0">
              <a:latin typeface="Calibri" panose="020F0502020204030204" pitchFamily="34" charset="0"/>
              <a:cs typeface="Calibri" panose="020F0502020204030204" pitchFamily="34" charset="0"/>
            </a:endParaRPr>
          </a:p>
          <a:p>
            <a:pPr algn="just"/>
            <a:r>
              <a:rPr lang="en-GB" dirty="0">
                <a:latin typeface="Calibri" panose="020F0502020204030204" pitchFamily="34" charset="0"/>
                <a:cs typeface="Calibri" panose="020F0502020204030204" pitchFamily="34" charset="0"/>
              </a:rPr>
              <a:t>Every child has a </a:t>
            </a:r>
            <a:r>
              <a:rPr lang="en-GB" dirty="0" err="1">
                <a:latin typeface="Calibri" panose="020F0502020204030204" pitchFamily="34" charset="0"/>
                <a:cs typeface="Calibri" panose="020F0502020204030204" pitchFamily="34" charset="0"/>
              </a:rPr>
              <a:t>DoodleLearning</a:t>
            </a:r>
            <a:r>
              <a:rPr lang="en-GB" dirty="0">
                <a:latin typeface="Calibri" panose="020F0502020204030204" pitchFamily="34" charset="0"/>
                <a:cs typeface="Calibri" panose="020F0502020204030204" pitchFamily="34" charset="0"/>
              </a:rPr>
              <a:t> log in. This is a bespoke maths, times tables, grammar and spelling app that the children can independently address gaps in their learning. They will be doing short bursts of this in school when they can but if you want something extra for them to do, 10-15mins on one of these would be great. </a:t>
            </a:r>
          </a:p>
          <a:p>
            <a:pPr algn="just"/>
            <a:endParaRPr lang="en-GB" dirty="0"/>
          </a:p>
        </p:txBody>
      </p:sp>
    </p:spTree>
    <p:extLst>
      <p:ext uri="{BB962C8B-B14F-4D97-AF65-F5344CB8AC3E}">
        <p14:creationId xmlns:p14="http://schemas.microsoft.com/office/powerpoint/2010/main" val="74021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pider web on a purple background&#10;&#10;Description automatically generated">
            <a:extLst>
              <a:ext uri="{FF2B5EF4-FFF2-40B4-BE49-F238E27FC236}">
                <a16:creationId xmlns:a16="http://schemas.microsoft.com/office/drawing/2014/main" id="{2FD43B4C-CAA4-2F90-E1D8-1793443EC34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9091" t="16517" r="-1" b="11560"/>
          <a:stretch/>
        </p:blipFill>
        <p:spPr>
          <a:xfrm>
            <a:off x="20" y="10"/>
            <a:ext cx="8668492" cy="6857990"/>
          </a:xfrm>
          <a:prstGeom prst="rect">
            <a:avLst/>
          </a:prstGeom>
        </p:spPr>
      </p:pic>
      <p:sp>
        <p:nvSpPr>
          <p:cNvPr id="11" name="Rectangle 10">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8F0E7B-826C-412E-49B4-B647FCACEF38}"/>
              </a:ext>
            </a:extLst>
          </p:cNvPr>
          <p:cNvSpPr>
            <a:spLocks noGrp="1"/>
          </p:cNvSpPr>
          <p:nvPr>
            <p:ph type="title"/>
          </p:nvPr>
        </p:nvSpPr>
        <p:spPr>
          <a:xfrm>
            <a:off x="8395868" y="1161288"/>
            <a:ext cx="3438144" cy="1124712"/>
          </a:xfrm>
        </p:spPr>
        <p:txBody>
          <a:bodyPr anchor="b">
            <a:normAutofit/>
          </a:bodyPr>
          <a:lstStyle/>
          <a:p>
            <a:r>
              <a:rPr lang="en-GB" sz="2800" b="1" u="sng">
                <a:solidFill>
                  <a:schemeClr val="bg1"/>
                </a:solidFill>
              </a:rPr>
              <a:t>Maths</a:t>
            </a: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6E71CB9-60AE-A461-415C-9F899785EAA6}"/>
              </a:ext>
            </a:extLst>
          </p:cNvPr>
          <p:cNvSpPr>
            <a:spLocks noGrp="1"/>
          </p:cNvSpPr>
          <p:nvPr>
            <p:ph idx="1"/>
          </p:nvPr>
        </p:nvSpPr>
        <p:spPr>
          <a:xfrm>
            <a:off x="8395868" y="2718054"/>
            <a:ext cx="3438906" cy="3207258"/>
          </a:xfrm>
        </p:spPr>
        <p:txBody>
          <a:bodyPr anchor="t">
            <a:normAutofit lnSpcReduction="10000"/>
          </a:bodyPr>
          <a:lstStyle/>
          <a:p>
            <a:r>
              <a:rPr lang="en-GB" sz="1700" dirty="0">
                <a:solidFill>
                  <a:schemeClr val="bg1"/>
                </a:solidFill>
                <a:latin typeface="Calibri" panose="020F0502020204030204" pitchFamily="34" charset="0"/>
                <a:cs typeface="Calibri" panose="020F0502020204030204" pitchFamily="34" charset="0"/>
              </a:rPr>
              <a:t>Help your child to master (and overlearn) their four operations.</a:t>
            </a:r>
          </a:p>
          <a:p>
            <a:r>
              <a:rPr lang="en-GB" sz="1700" dirty="0">
                <a:solidFill>
                  <a:schemeClr val="bg1"/>
                </a:solidFill>
                <a:latin typeface="Calibri" panose="020F0502020204030204" pitchFamily="34" charset="0"/>
                <a:cs typeface="Calibri" panose="020F0502020204030204" pitchFamily="34" charset="0"/>
              </a:rPr>
              <a:t>Multiplication fluency is key!</a:t>
            </a:r>
          </a:p>
          <a:p>
            <a:r>
              <a:rPr lang="en-GB" sz="1700" dirty="0" err="1">
                <a:solidFill>
                  <a:schemeClr val="bg1"/>
                </a:solidFill>
                <a:latin typeface="Calibri" panose="020F0502020204030204" pitchFamily="34" charset="0"/>
                <a:cs typeface="Calibri" panose="020F0502020204030204" pitchFamily="34" charset="0"/>
                <a:sym typeface="Wingdings" panose="05000000000000000000" pitchFamily="2" charset="2"/>
              </a:rPr>
              <a:t>DoodleMaths</a:t>
            </a:r>
            <a:r>
              <a:rPr lang="en-GB" sz="1700" dirty="0">
                <a:solidFill>
                  <a:schemeClr val="bg1"/>
                </a:solidFill>
                <a:latin typeface="Calibri" panose="020F0502020204030204" pitchFamily="34" charset="0"/>
                <a:cs typeface="Calibri" panose="020F0502020204030204" pitchFamily="34" charset="0"/>
                <a:sym typeface="Wingdings" panose="05000000000000000000" pitchFamily="2" charset="2"/>
              </a:rPr>
              <a:t>, Doodle Tables and </a:t>
            </a:r>
            <a:r>
              <a:rPr lang="en-GB" sz="1700" dirty="0" err="1">
                <a:solidFill>
                  <a:schemeClr val="bg1"/>
                </a:solidFill>
                <a:latin typeface="Calibri" panose="020F0502020204030204" pitchFamily="34" charset="0"/>
                <a:cs typeface="Calibri" panose="020F0502020204030204" pitchFamily="34" charset="0"/>
                <a:sym typeface="Wingdings" panose="05000000000000000000" pitchFamily="2" charset="2"/>
              </a:rPr>
              <a:t>TTRockstars</a:t>
            </a:r>
            <a:r>
              <a:rPr lang="en-GB" sz="1700" dirty="0">
                <a:solidFill>
                  <a:schemeClr val="bg1"/>
                </a:solidFill>
                <a:latin typeface="Calibri" panose="020F0502020204030204" pitchFamily="34" charset="0"/>
                <a:cs typeface="Calibri" panose="020F0502020204030204" pitchFamily="34" charset="0"/>
                <a:sym typeface="Wingdings" panose="05000000000000000000" pitchFamily="2" charset="2"/>
              </a:rPr>
              <a:t> are great to perfect their </a:t>
            </a:r>
            <a:r>
              <a:rPr lang="en-GB" sz="1700" dirty="0" err="1">
                <a:solidFill>
                  <a:schemeClr val="bg1"/>
                </a:solidFill>
                <a:latin typeface="Calibri" panose="020F0502020204030204" pitchFamily="34" charset="0"/>
                <a:cs typeface="Calibri" panose="020F0502020204030204" pitchFamily="34" charset="0"/>
                <a:sym typeface="Wingdings" panose="05000000000000000000" pitchFamily="2" charset="2"/>
              </a:rPr>
              <a:t>timestables</a:t>
            </a:r>
            <a:r>
              <a:rPr lang="en-GB" sz="1700" dirty="0">
                <a:solidFill>
                  <a:schemeClr val="bg1"/>
                </a:solidFill>
                <a:latin typeface="Calibri" panose="020F0502020204030204" pitchFamily="34" charset="0"/>
                <a:cs typeface="Calibri" panose="020F0502020204030204" pitchFamily="34" charset="0"/>
                <a:sym typeface="Wingdings" panose="05000000000000000000" pitchFamily="2" charset="2"/>
              </a:rPr>
              <a:t> and fill in gaps</a:t>
            </a:r>
          </a:p>
          <a:p>
            <a:r>
              <a:rPr lang="en-GB" sz="1700" dirty="0">
                <a:solidFill>
                  <a:schemeClr val="bg1"/>
                </a:solidFill>
                <a:latin typeface="Calibri" panose="020F0502020204030204" pitchFamily="34" charset="0"/>
                <a:cs typeface="Calibri" panose="020F0502020204030204" pitchFamily="34" charset="0"/>
                <a:sym typeface="Wingdings" panose="05000000000000000000" pitchFamily="2" charset="2"/>
              </a:rPr>
              <a:t>Check our calculation policy on the website.</a:t>
            </a:r>
          </a:p>
          <a:p>
            <a:r>
              <a:rPr lang="en-GB" sz="1700" dirty="0">
                <a:solidFill>
                  <a:schemeClr val="bg1"/>
                </a:solidFill>
                <a:latin typeface="Calibri" panose="020F0502020204030204" pitchFamily="34" charset="0"/>
                <a:cs typeface="Calibri" panose="020F0502020204030204" pitchFamily="34" charset="0"/>
                <a:sym typeface="Wingdings" panose="05000000000000000000" pitchFamily="2" charset="2"/>
              </a:rPr>
              <a:t>The first half-term we focus on Place Value.</a:t>
            </a:r>
            <a:endParaRPr lang="en-GB" sz="1700" dirty="0">
              <a:solidFill>
                <a:schemeClr val="bg1"/>
              </a:solidFill>
              <a:latin typeface="Calibri" panose="020F0502020204030204" pitchFamily="34" charset="0"/>
              <a:cs typeface="Calibri" panose="020F0502020204030204" pitchFamily="34" charset="0"/>
            </a:endParaRPr>
          </a:p>
          <a:p>
            <a:r>
              <a:rPr lang="en-GB" sz="1700" dirty="0">
                <a:solidFill>
                  <a:schemeClr val="bg1"/>
                </a:solidFill>
              </a:rPr>
              <a:t>Maths.co.uk homework </a:t>
            </a:r>
          </a:p>
        </p:txBody>
      </p:sp>
    </p:spTree>
    <p:extLst>
      <p:ext uri="{BB962C8B-B14F-4D97-AF65-F5344CB8AC3E}">
        <p14:creationId xmlns:p14="http://schemas.microsoft.com/office/powerpoint/2010/main" val="198976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pider web on a purple background&#10;&#10;Description automatically generated">
            <a:extLst>
              <a:ext uri="{FF2B5EF4-FFF2-40B4-BE49-F238E27FC236}">
                <a16:creationId xmlns:a16="http://schemas.microsoft.com/office/drawing/2014/main" id="{2FD43B4C-CAA4-2F90-E1D8-1793443EC34A}"/>
              </a:ext>
            </a:extLst>
          </p:cNvPr>
          <p:cNvPicPr>
            <a:picLocks noChangeAspect="1"/>
          </p:cNvPicPr>
          <p:nvPr/>
        </p:nvPicPr>
        <p:blipFill rotWithShape="1">
          <a:blip r:embed="rId2">
            <a:alphaModFix amt="2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6517" r="9089" b="11560"/>
          <a:stretch/>
        </p:blipFill>
        <p:spPr>
          <a:xfrm>
            <a:off x="0" y="0"/>
            <a:ext cx="12192000" cy="6857990"/>
          </a:xfrm>
          <a:prstGeom prst="rect">
            <a:avLst/>
          </a:prstGeom>
        </p:spPr>
      </p:pic>
      <p:sp>
        <p:nvSpPr>
          <p:cNvPr id="2" name="Title 1">
            <a:extLst>
              <a:ext uri="{FF2B5EF4-FFF2-40B4-BE49-F238E27FC236}">
                <a16:creationId xmlns:a16="http://schemas.microsoft.com/office/drawing/2014/main" id="{9F8F0E7B-826C-412E-49B4-B647FCACEF38}"/>
              </a:ext>
            </a:extLst>
          </p:cNvPr>
          <p:cNvSpPr>
            <a:spLocks noGrp="1"/>
          </p:cNvSpPr>
          <p:nvPr>
            <p:ph type="title"/>
          </p:nvPr>
        </p:nvSpPr>
        <p:spPr/>
        <p:txBody>
          <a:bodyPr/>
          <a:lstStyle/>
          <a:p>
            <a:r>
              <a:rPr lang="en-GB" b="1" u="sng" dirty="0"/>
              <a:t>Uniform</a:t>
            </a:r>
          </a:p>
        </p:txBody>
      </p:sp>
      <p:sp>
        <p:nvSpPr>
          <p:cNvPr id="3" name="Content Placeholder 2">
            <a:extLst>
              <a:ext uri="{FF2B5EF4-FFF2-40B4-BE49-F238E27FC236}">
                <a16:creationId xmlns:a16="http://schemas.microsoft.com/office/drawing/2014/main" id="{86E71CB9-60AE-A461-415C-9F899785EAA6}"/>
              </a:ext>
            </a:extLst>
          </p:cNvPr>
          <p:cNvSpPr>
            <a:spLocks noGrp="1"/>
          </p:cNvSpPr>
          <p:nvPr>
            <p:ph idx="1"/>
          </p:nvPr>
        </p:nvSpPr>
        <p:spPr/>
        <p:txBody>
          <a:bodyPr>
            <a:normAutofit/>
          </a:bodyPr>
          <a:lstStyle/>
          <a:p>
            <a:pPr algn="just"/>
            <a:r>
              <a:rPr lang="en-GB" dirty="0"/>
              <a:t>PE for Spiders takes place on </a:t>
            </a:r>
            <a:r>
              <a:rPr lang="en-GB" dirty="0">
                <a:solidFill>
                  <a:srgbClr val="FF0000"/>
                </a:solidFill>
              </a:rPr>
              <a:t>Thursday and Friday</a:t>
            </a:r>
            <a:r>
              <a:rPr lang="en-GB" dirty="0"/>
              <a:t>. Please make sure your child comes to school in their PE kit.</a:t>
            </a:r>
          </a:p>
          <a:p>
            <a:pPr algn="just"/>
            <a:r>
              <a:rPr lang="en-GB" dirty="0"/>
              <a:t>Children should avoid wearing earrings on PE days, or they need to be able to remove the earrings themselves or wear tape.</a:t>
            </a:r>
          </a:p>
          <a:p>
            <a:pPr algn="just"/>
            <a:r>
              <a:rPr lang="en-GB" dirty="0"/>
              <a:t>Long hair must be tied back; please ensure they have a hair band if necessary. </a:t>
            </a:r>
          </a:p>
          <a:p>
            <a:pPr algn="just"/>
            <a:r>
              <a:rPr lang="en-GB" dirty="0"/>
              <a:t>All uniform to be named. </a:t>
            </a:r>
          </a:p>
          <a:p>
            <a:pPr algn="just"/>
            <a:endParaRPr lang="en-GB" dirty="0"/>
          </a:p>
        </p:txBody>
      </p:sp>
    </p:spTree>
    <p:extLst>
      <p:ext uri="{BB962C8B-B14F-4D97-AF65-F5344CB8AC3E}">
        <p14:creationId xmlns:p14="http://schemas.microsoft.com/office/powerpoint/2010/main" val="341842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pider web on a purple background&#10;&#10;Description automatically generated">
            <a:extLst>
              <a:ext uri="{FF2B5EF4-FFF2-40B4-BE49-F238E27FC236}">
                <a16:creationId xmlns:a16="http://schemas.microsoft.com/office/drawing/2014/main" id="{2FD43B4C-CAA4-2F90-E1D8-1793443EC34A}"/>
              </a:ext>
            </a:extLst>
          </p:cNvPr>
          <p:cNvPicPr>
            <a:picLocks noChangeAspect="1"/>
          </p:cNvPicPr>
          <p:nvPr/>
        </p:nvPicPr>
        <p:blipFill rotWithShape="1">
          <a:blip r:embed="rId2">
            <a:alphaModFix amt="4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1859" b="21891"/>
          <a:stretch/>
        </p:blipFill>
        <p:spPr>
          <a:xfrm>
            <a:off x="20" y="10"/>
            <a:ext cx="12191979" cy="6857990"/>
          </a:xfrm>
          <a:prstGeom prst="rect">
            <a:avLst/>
          </a:prstGeom>
        </p:spPr>
      </p:pic>
      <p:sp>
        <p:nvSpPr>
          <p:cNvPr id="2" name="Title 1">
            <a:extLst>
              <a:ext uri="{FF2B5EF4-FFF2-40B4-BE49-F238E27FC236}">
                <a16:creationId xmlns:a16="http://schemas.microsoft.com/office/drawing/2014/main" id="{9F8F0E7B-826C-412E-49B4-B647FCACEF38}"/>
              </a:ext>
            </a:extLst>
          </p:cNvPr>
          <p:cNvSpPr>
            <a:spLocks noGrp="1"/>
          </p:cNvSpPr>
          <p:nvPr>
            <p:ph type="title"/>
          </p:nvPr>
        </p:nvSpPr>
        <p:spPr>
          <a:xfrm>
            <a:off x="841249" y="941832"/>
            <a:ext cx="10506456" cy="2057400"/>
          </a:xfrm>
        </p:spPr>
        <p:txBody>
          <a:bodyPr anchor="b">
            <a:normAutofit/>
          </a:bodyPr>
          <a:lstStyle/>
          <a:p>
            <a:r>
              <a:rPr lang="en-GB" sz="5000" b="1" u="sng">
                <a:solidFill>
                  <a:schemeClr val="bg1"/>
                </a:solidFill>
              </a:rPr>
              <a:t>Home time</a:t>
            </a:r>
          </a:p>
        </p:txBody>
      </p:sp>
      <p:sp>
        <p:nvSpPr>
          <p:cNvPr id="11" name="Rectangle 1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6E71CB9-60AE-A461-415C-9F899785EAA6}"/>
              </a:ext>
            </a:extLst>
          </p:cNvPr>
          <p:cNvSpPr>
            <a:spLocks noGrp="1"/>
          </p:cNvSpPr>
          <p:nvPr>
            <p:ph idx="1"/>
          </p:nvPr>
        </p:nvSpPr>
        <p:spPr>
          <a:xfrm>
            <a:off x="841248" y="3502152"/>
            <a:ext cx="10506456" cy="2670048"/>
          </a:xfrm>
        </p:spPr>
        <p:txBody>
          <a:bodyPr vert="horz" lIns="91440" tIns="45720" rIns="91440" bIns="45720" rtlCol="0">
            <a:normAutofit/>
          </a:bodyPr>
          <a:lstStyle/>
          <a:p>
            <a:r>
              <a:rPr lang="en-GB" sz="1700">
                <a:solidFill>
                  <a:schemeClr val="bg1"/>
                </a:solidFill>
              </a:rPr>
              <a:t>You can enter the playground when the gate has been opened. </a:t>
            </a:r>
          </a:p>
          <a:p>
            <a:r>
              <a:rPr lang="en-GB" sz="1700">
                <a:solidFill>
                  <a:schemeClr val="bg1"/>
                </a:solidFill>
              </a:rPr>
              <a:t>The children will be dismissed at 3.20pm.</a:t>
            </a:r>
          </a:p>
          <a:p>
            <a:r>
              <a:rPr lang="en-GB" sz="1700">
                <a:solidFill>
                  <a:schemeClr val="bg1"/>
                </a:solidFill>
              </a:rPr>
              <a:t>We </a:t>
            </a:r>
            <a:r>
              <a:rPr lang="en-US" sz="1700">
                <a:solidFill>
                  <a:schemeClr val="bg1"/>
                </a:solidFill>
              </a:rPr>
              <a:t>will not allow a child to go with another adult unless it has been previously arranged with us, or the office have been informed. If you have forgotten, the school will phone you to confirm.</a:t>
            </a:r>
          </a:p>
          <a:p>
            <a:r>
              <a:rPr lang="en-US" sz="1700">
                <a:solidFill>
                  <a:schemeClr val="bg1"/>
                </a:solidFill>
              </a:rPr>
              <a:t>If you wish for your child to walk home alone, please ask me for a form– we already have a list of those who have been granted permission.</a:t>
            </a:r>
          </a:p>
          <a:p>
            <a:r>
              <a:rPr lang="en-US" sz="1700">
                <a:solidFill>
                  <a:schemeClr val="bg1"/>
                </a:solidFill>
              </a:rPr>
              <a:t>If you are collecting your child, please wait until your child has indicated to me that they have seen you. </a:t>
            </a:r>
            <a:endParaRPr lang="en-GB" sz="1700">
              <a:solidFill>
                <a:schemeClr val="bg1"/>
              </a:solidFill>
            </a:endParaRPr>
          </a:p>
        </p:txBody>
      </p:sp>
    </p:spTree>
    <p:extLst>
      <p:ext uri="{BB962C8B-B14F-4D97-AF65-F5344CB8AC3E}">
        <p14:creationId xmlns:p14="http://schemas.microsoft.com/office/powerpoint/2010/main" val="306014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91B7F7B-F9BA-F204-7088-606B10D86A5A}"/>
              </a:ext>
            </a:extLst>
          </p:cNvPr>
          <p:cNvSpPr>
            <a:spLocks noGrp="1"/>
          </p:cNvSpPr>
          <p:nvPr>
            <p:ph type="title"/>
          </p:nvPr>
        </p:nvSpPr>
        <p:spPr>
          <a:xfrm>
            <a:off x="1371597" y="348865"/>
            <a:ext cx="10044023" cy="877729"/>
          </a:xfrm>
        </p:spPr>
        <p:txBody>
          <a:bodyPr anchor="ctr">
            <a:normAutofit/>
          </a:bodyPr>
          <a:lstStyle/>
          <a:p>
            <a:r>
              <a:rPr lang="en-GB" sz="4000">
                <a:solidFill>
                  <a:srgbClr val="FFFFFF"/>
                </a:solidFill>
              </a:rPr>
              <a:t>Mobile Phones</a:t>
            </a:r>
          </a:p>
        </p:txBody>
      </p:sp>
      <p:graphicFrame>
        <p:nvGraphicFramePr>
          <p:cNvPr id="5" name="Content Placeholder 2">
            <a:extLst>
              <a:ext uri="{FF2B5EF4-FFF2-40B4-BE49-F238E27FC236}">
                <a16:creationId xmlns:a16="http://schemas.microsoft.com/office/drawing/2014/main" id="{EAEB2E2A-930E-5A56-F33A-681F80E649CF}"/>
              </a:ext>
            </a:extLst>
          </p:cNvPr>
          <p:cNvGraphicFramePr>
            <a:graphicFrameLocks noGrp="1"/>
          </p:cNvGraphicFramePr>
          <p:nvPr>
            <p:ph idx="1"/>
            <p:extLst>
              <p:ext uri="{D42A27DB-BD31-4B8C-83A1-F6EECF244321}">
                <p14:modId xmlns:p14="http://schemas.microsoft.com/office/powerpoint/2010/main" val="59789618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4170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pider web on a purple background&#10;&#10;Description automatically generated">
            <a:extLst>
              <a:ext uri="{FF2B5EF4-FFF2-40B4-BE49-F238E27FC236}">
                <a16:creationId xmlns:a16="http://schemas.microsoft.com/office/drawing/2014/main" id="{2FD43B4C-CAA4-2F90-E1D8-1793443EC34A}"/>
              </a:ext>
            </a:extLst>
          </p:cNvPr>
          <p:cNvPicPr>
            <a:picLocks noChangeAspect="1"/>
          </p:cNvPicPr>
          <p:nvPr/>
        </p:nvPicPr>
        <p:blipFill rotWithShape="1">
          <a:blip r:embed="rId2">
            <a:alphaModFix amt="2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6517" r="9089" b="11560"/>
          <a:stretch/>
        </p:blipFill>
        <p:spPr>
          <a:xfrm>
            <a:off x="0" y="0"/>
            <a:ext cx="12192000" cy="6857990"/>
          </a:xfrm>
          <a:prstGeom prst="rect">
            <a:avLst/>
          </a:prstGeom>
        </p:spPr>
      </p:pic>
      <p:sp>
        <p:nvSpPr>
          <p:cNvPr id="2" name="Title 1">
            <a:extLst>
              <a:ext uri="{FF2B5EF4-FFF2-40B4-BE49-F238E27FC236}">
                <a16:creationId xmlns:a16="http://schemas.microsoft.com/office/drawing/2014/main" id="{9F8F0E7B-826C-412E-49B4-B647FCACEF38}"/>
              </a:ext>
            </a:extLst>
          </p:cNvPr>
          <p:cNvSpPr>
            <a:spLocks noGrp="1"/>
          </p:cNvSpPr>
          <p:nvPr>
            <p:ph type="title"/>
          </p:nvPr>
        </p:nvSpPr>
        <p:spPr/>
        <p:txBody>
          <a:bodyPr/>
          <a:lstStyle/>
          <a:p>
            <a:r>
              <a:rPr lang="en-GB" b="1" u="sng" dirty="0"/>
              <a:t>Standard Assessment Tests (SATs)</a:t>
            </a:r>
          </a:p>
        </p:txBody>
      </p:sp>
      <p:sp>
        <p:nvSpPr>
          <p:cNvPr id="3" name="Content Placeholder 2">
            <a:extLst>
              <a:ext uri="{FF2B5EF4-FFF2-40B4-BE49-F238E27FC236}">
                <a16:creationId xmlns:a16="http://schemas.microsoft.com/office/drawing/2014/main" id="{86E71CB9-60AE-A461-415C-9F899785EAA6}"/>
              </a:ext>
            </a:extLst>
          </p:cNvPr>
          <p:cNvSpPr>
            <a:spLocks noGrp="1"/>
          </p:cNvSpPr>
          <p:nvPr>
            <p:ph idx="1"/>
          </p:nvPr>
        </p:nvSpPr>
        <p:spPr/>
        <p:txBody>
          <a:bodyPr>
            <a:normAutofit lnSpcReduction="10000"/>
          </a:bodyPr>
          <a:lstStyle/>
          <a:p>
            <a:pPr algn="just"/>
            <a:r>
              <a:rPr lang="en-GB" dirty="0"/>
              <a:t>Taken in Year 6 on Monday 10</a:t>
            </a:r>
            <a:r>
              <a:rPr lang="en-GB" baseline="30000" dirty="0"/>
              <a:t>th</a:t>
            </a:r>
            <a:r>
              <a:rPr lang="en-GB" dirty="0"/>
              <a:t> May – Thursday 13</a:t>
            </a:r>
            <a:r>
              <a:rPr lang="en-GB" baseline="30000" dirty="0"/>
              <a:t>th</a:t>
            </a:r>
            <a:r>
              <a:rPr lang="en-GB" dirty="0"/>
              <a:t> May.</a:t>
            </a:r>
          </a:p>
          <a:p>
            <a:pPr algn="just"/>
            <a:r>
              <a:rPr lang="en-GB" dirty="0"/>
              <a:t>Appropriate adjustments are made to support children with additional needs – not necessarily children on the Special Educational Needs and Disabilities (SEND) register.</a:t>
            </a:r>
          </a:p>
          <a:p>
            <a:pPr algn="just"/>
            <a:r>
              <a:rPr lang="en-GB" dirty="0"/>
              <a:t>Reading, Spelling/Punctuation and Grammar (</a:t>
            </a:r>
            <a:r>
              <a:rPr lang="en-GB" dirty="0" err="1"/>
              <a:t>SPaG</a:t>
            </a:r>
            <a:r>
              <a:rPr lang="en-GB" dirty="0"/>
              <a:t>), Maths Paper 1, Maths Paper 2 and Maths Paper 3.</a:t>
            </a:r>
          </a:p>
          <a:p>
            <a:pPr algn="just"/>
            <a:r>
              <a:rPr lang="en-GB" dirty="0"/>
              <a:t>Year 6 club is an after school club on the run up to SATs to give exposure and calm any nerves (likely to start after Christmas).</a:t>
            </a:r>
          </a:p>
          <a:p>
            <a:pPr algn="just"/>
            <a:r>
              <a:rPr lang="en-GB" dirty="0"/>
              <a:t>Optional SATs revision packs are sent home over Easter if you wish to use them.</a:t>
            </a:r>
          </a:p>
          <a:p>
            <a:pPr algn="just"/>
            <a:endParaRPr lang="en-GB" dirty="0"/>
          </a:p>
        </p:txBody>
      </p:sp>
    </p:spTree>
    <p:extLst>
      <p:ext uri="{BB962C8B-B14F-4D97-AF65-F5344CB8AC3E}">
        <p14:creationId xmlns:p14="http://schemas.microsoft.com/office/powerpoint/2010/main" val="292970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pider web on a purple background&#10;&#10;Description automatically generated">
            <a:extLst>
              <a:ext uri="{FF2B5EF4-FFF2-40B4-BE49-F238E27FC236}">
                <a16:creationId xmlns:a16="http://schemas.microsoft.com/office/drawing/2014/main" id="{2FD43B4C-CAA4-2F90-E1D8-1793443EC34A}"/>
              </a:ext>
            </a:extLst>
          </p:cNvPr>
          <p:cNvPicPr>
            <a:picLocks noChangeAspect="1"/>
          </p:cNvPicPr>
          <p:nvPr/>
        </p:nvPicPr>
        <p:blipFill rotWithShape="1">
          <a:blip r:embed="rId2">
            <a:alphaModFix amt="4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1859" b="21891"/>
          <a:stretch/>
        </p:blipFill>
        <p:spPr>
          <a:xfrm>
            <a:off x="20" y="10"/>
            <a:ext cx="12191979" cy="6857990"/>
          </a:xfrm>
          <a:prstGeom prst="rect">
            <a:avLst/>
          </a:prstGeom>
        </p:spPr>
      </p:pic>
      <p:sp>
        <p:nvSpPr>
          <p:cNvPr id="2" name="Title 1">
            <a:extLst>
              <a:ext uri="{FF2B5EF4-FFF2-40B4-BE49-F238E27FC236}">
                <a16:creationId xmlns:a16="http://schemas.microsoft.com/office/drawing/2014/main" id="{9F8F0E7B-826C-412E-49B4-B647FCACEF38}"/>
              </a:ext>
            </a:extLst>
          </p:cNvPr>
          <p:cNvSpPr>
            <a:spLocks noGrp="1"/>
          </p:cNvSpPr>
          <p:nvPr>
            <p:ph type="title"/>
          </p:nvPr>
        </p:nvSpPr>
        <p:spPr>
          <a:xfrm>
            <a:off x="838200" y="365125"/>
            <a:ext cx="10515600" cy="1325563"/>
          </a:xfrm>
        </p:spPr>
        <p:txBody>
          <a:bodyPr>
            <a:normAutofit/>
          </a:bodyPr>
          <a:lstStyle/>
          <a:p>
            <a:r>
              <a:rPr lang="en-GB" sz="5400" b="1" u="sng">
                <a:solidFill>
                  <a:schemeClr val="bg1"/>
                </a:solidFill>
              </a:rPr>
              <a:t>Secondary school and Transitions</a:t>
            </a:r>
          </a:p>
        </p:txBody>
      </p:sp>
      <p:sp>
        <p:nvSpPr>
          <p:cNvPr id="11"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sX0" fmla="*/ 0 w 9692640"/>
              <a:gd name="csY0" fmla="*/ 0 h 18288"/>
              <a:gd name="csX1" fmla="*/ 401552 w 9692640"/>
              <a:gd name="csY1" fmla="*/ 0 h 18288"/>
              <a:gd name="csX2" fmla="*/ 996957 w 9692640"/>
              <a:gd name="csY2" fmla="*/ 0 h 18288"/>
              <a:gd name="csX3" fmla="*/ 1398509 w 9692640"/>
              <a:gd name="csY3" fmla="*/ 0 h 18288"/>
              <a:gd name="csX4" fmla="*/ 2090841 w 9692640"/>
              <a:gd name="csY4" fmla="*/ 0 h 18288"/>
              <a:gd name="csX5" fmla="*/ 2686246 w 9692640"/>
              <a:gd name="csY5" fmla="*/ 0 h 18288"/>
              <a:gd name="csX6" fmla="*/ 3475504 w 9692640"/>
              <a:gd name="csY6" fmla="*/ 0 h 18288"/>
              <a:gd name="csX7" fmla="*/ 4361688 w 9692640"/>
              <a:gd name="csY7" fmla="*/ 0 h 18288"/>
              <a:gd name="csX8" fmla="*/ 5054019 w 9692640"/>
              <a:gd name="csY8" fmla="*/ 0 h 18288"/>
              <a:gd name="csX9" fmla="*/ 5940204 w 9692640"/>
              <a:gd name="csY9" fmla="*/ 0 h 18288"/>
              <a:gd name="csX10" fmla="*/ 6632535 w 9692640"/>
              <a:gd name="csY10" fmla="*/ 0 h 18288"/>
              <a:gd name="csX11" fmla="*/ 7034087 w 9692640"/>
              <a:gd name="csY11" fmla="*/ 0 h 18288"/>
              <a:gd name="csX12" fmla="*/ 7532566 w 9692640"/>
              <a:gd name="csY12" fmla="*/ 0 h 18288"/>
              <a:gd name="csX13" fmla="*/ 8418750 w 9692640"/>
              <a:gd name="csY13" fmla="*/ 0 h 18288"/>
              <a:gd name="csX14" fmla="*/ 9692640 w 9692640"/>
              <a:gd name="csY14" fmla="*/ 0 h 18288"/>
              <a:gd name="csX15" fmla="*/ 9692640 w 9692640"/>
              <a:gd name="csY15" fmla="*/ 18288 h 18288"/>
              <a:gd name="csX16" fmla="*/ 9000309 w 9692640"/>
              <a:gd name="csY16" fmla="*/ 18288 h 18288"/>
              <a:gd name="csX17" fmla="*/ 8307977 w 9692640"/>
              <a:gd name="csY17" fmla="*/ 18288 h 18288"/>
              <a:gd name="csX18" fmla="*/ 7712572 w 9692640"/>
              <a:gd name="csY18" fmla="*/ 18288 h 18288"/>
              <a:gd name="csX19" fmla="*/ 7214093 w 9692640"/>
              <a:gd name="csY19" fmla="*/ 18288 h 18288"/>
              <a:gd name="csX20" fmla="*/ 6327909 w 9692640"/>
              <a:gd name="csY20" fmla="*/ 18288 h 18288"/>
              <a:gd name="csX21" fmla="*/ 5635578 w 9692640"/>
              <a:gd name="csY21" fmla="*/ 18288 h 18288"/>
              <a:gd name="csX22" fmla="*/ 4846320 w 9692640"/>
              <a:gd name="csY22" fmla="*/ 18288 h 18288"/>
              <a:gd name="csX23" fmla="*/ 4444768 w 9692640"/>
              <a:gd name="csY23" fmla="*/ 18288 h 18288"/>
              <a:gd name="csX24" fmla="*/ 3946289 w 9692640"/>
              <a:gd name="csY24" fmla="*/ 18288 h 18288"/>
              <a:gd name="csX25" fmla="*/ 3253958 w 9692640"/>
              <a:gd name="csY25" fmla="*/ 18288 h 18288"/>
              <a:gd name="csX26" fmla="*/ 2464700 w 9692640"/>
              <a:gd name="csY26" fmla="*/ 18288 h 18288"/>
              <a:gd name="csX27" fmla="*/ 2063148 w 9692640"/>
              <a:gd name="csY27" fmla="*/ 18288 h 18288"/>
              <a:gd name="csX28" fmla="*/ 1661595 w 9692640"/>
              <a:gd name="csY28" fmla="*/ 18288 h 18288"/>
              <a:gd name="csX29" fmla="*/ 969264 w 9692640"/>
              <a:gd name="csY29" fmla="*/ 18288 h 18288"/>
              <a:gd name="csX30" fmla="*/ 0 w 9692640"/>
              <a:gd name="csY30" fmla="*/ 18288 h 18288"/>
              <a:gd name="csX31" fmla="*/ 0 w 9692640"/>
              <a:gd name="csY3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6E71CB9-60AE-A461-415C-9F899785EAA6}"/>
              </a:ext>
            </a:extLst>
          </p:cNvPr>
          <p:cNvSpPr>
            <a:spLocks noGrp="1"/>
          </p:cNvSpPr>
          <p:nvPr>
            <p:ph idx="1"/>
          </p:nvPr>
        </p:nvSpPr>
        <p:spPr>
          <a:xfrm>
            <a:off x="838200" y="2004446"/>
            <a:ext cx="10515600" cy="4176897"/>
          </a:xfrm>
        </p:spPr>
        <p:txBody>
          <a:bodyPr vert="horz" lIns="91440" tIns="45720" rIns="91440" bIns="45720" rtlCol="0">
            <a:normAutofit/>
          </a:bodyPr>
          <a:lstStyle/>
          <a:p>
            <a:r>
              <a:rPr lang="en-GB" sz="2200" dirty="0">
                <a:solidFill>
                  <a:schemeClr val="bg1"/>
                </a:solidFill>
              </a:rPr>
              <a:t>We encourage you to visit schools during school time and during organised visits.</a:t>
            </a:r>
          </a:p>
          <a:p>
            <a:r>
              <a:rPr lang="en-GB" sz="2200" dirty="0">
                <a:solidFill>
                  <a:schemeClr val="bg1"/>
                </a:solidFill>
              </a:rPr>
              <a:t>Please take your child with you.</a:t>
            </a:r>
          </a:p>
          <a:p>
            <a:r>
              <a:rPr lang="en-GB" sz="2200" dirty="0">
                <a:solidFill>
                  <a:schemeClr val="bg1"/>
                </a:solidFill>
              </a:rPr>
              <a:t>Transitions have vastly improved and the secondary schools seek more in-depth data and knowledge.</a:t>
            </a:r>
            <a:endParaRPr lang="en-GB" sz="2200" dirty="0">
              <a:solidFill>
                <a:schemeClr val="bg1"/>
              </a:solidFill>
              <a:cs typeface="Calibri"/>
            </a:endParaRPr>
          </a:p>
          <a:p>
            <a:r>
              <a:rPr lang="en-GB" sz="2200" dirty="0">
                <a:solidFill>
                  <a:schemeClr val="bg1"/>
                </a:solidFill>
              </a:rPr>
              <a:t>All secondary schools come and visit your children here, they speak to adults involved at Stoke Gabriel (Y6 teacher, SENDCO and the head) and organise transition days for children to visit their new setting (Churston, KEVICC, Paignton College and </a:t>
            </a:r>
            <a:r>
              <a:rPr lang="en-GB" sz="2200" dirty="0" err="1">
                <a:solidFill>
                  <a:schemeClr val="bg1"/>
                </a:solidFill>
              </a:rPr>
              <a:t>Brixham</a:t>
            </a:r>
            <a:r>
              <a:rPr lang="en-GB" sz="2200" dirty="0">
                <a:solidFill>
                  <a:schemeClr val="bg1"/>
                </a:solidFill>
              </a:rPr>
              <a:t> College).</a:t>
            </a:r>
          </a:p>
          <a:p>
            <a:r>
              <a:rPr lang="en-GB" sz="2200" dirty="0">
                <a:solidFill>
                  <a:schemeClr val="bg1"/>
                </a:solidFill>
              </a:rPr>
              <a:t>Enhanced transition for those that need. </a:t>
            </a:r>
          </a:p>
          <a:p>
            <a:endParaRPr lang="en-GB" sz="2200" dirty="0">
              <a:solidFill>
                <a:schemeClr val="bg1"/>
              </a:solidFill>
            </a:endParaRPr>
          </a:p>
        </p:txBody>
      </p:sp>
    </p:spTree>
    <p:extLst>
      <p:ext uri="{BB962C8B-B14F-4D97-AF65-F5344CB8AC3E}">
        <p14:creationId xmlns:p14="http://schemas.microsoft.com/office/powerpoint/2010/main" val="410111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pider web on a purple background&#10;&#10;Description automatically generated">
            <a:extLst>
              <a:ext uri="{FF2B5EF4-FFF2-40B4-BE49-F238E27FC236}">
                <a16:creationId xmlns:a16="http://schemas.microsoft.com/office/drawing/2014/main" id="{2FD43B4C-CAA4-2F90-E1D8-1793443EC34A}"/>
              </a:ext>
            </a:extLst>
          </p:cNvPr>
          <p:cNvPicPr>
            <a:picLocks noChangeAspect="1"/>
          </p:cNvPicPr>
          <p:nvPr/>
        </p:nvPicPr>
        <p:blipFill rotWithShape="1">
          <a:blip r:embed="rId2">
            <a:alphaModFix amt="2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6517" r="9089" b="11560"/>
          <a:stretch/>
        </p:blipFill>
        <p:spPr>
          <a:xfrm>
            <a:off x="0" y="0"/>
            <a:ext cx="12192000" cy="6857990"/>
          </a:xfrm>
          <a:prstGeom prst="rect">
            <a:avLst/>
          </a:prstGeom>
        </p:spPr>
      </p:pic>
      <p:sp>
        <p:nvSpPr>
          <p:cNvPr id="2" name="Title 1">
            <a:extLst>
              <a:ext uri="{FF2B5EF4-FFF2-40B4-BE49-F238E27FC236}">
                <a16:creationId xmlns:a16="http://schemas.microsoft.com/office/drawing/2014/main" id="{9F8F0E7B-826C-412E-49B4-B647FCACEF38}"/>
              </a:ext>
            </a:extLst>
          </p:cNvPr>
          <p:cNvSpPr>
            <a:spLocks noGrp="1"/>
          </p:cNvSpPr>
          <p:nvPr>
            <p:ph type="title"/>
          </p:nvPr>
        </p:nvSpPr>
        <p:spPr/>
        <p:txBody>
          <a:bodyPr/>
          <a:lstStyle/>
          <a:p>
            <a:r>
              <a:rPr lang="en-GB" b="1" u="sng" dirty="0"/>
              <a:t>Keep in touch…</a:t>
            </a:r>
          </a:p>
        </p:txBody>
      </p:sp>
      <p:sp>
        <p:nvSpPr>
          <p:cNvPr id="3" name="Content Placeholder 2">
            <a:extLst>
              <a:ext uri="{FF2B5EF4-FFF2-40B4-BE49-F238E27FC236}">
                <a16:creationId xmlns:a16="http://schemas.microsoft.com/office/drawing/2014/main" id="{86E71CB9-60AE-A461-415C-9F899785EAA6}"/>
              </a:ext>
            </a:extLst>
          </p:cNvPr>
          <p:cNvSpPr>
            <a:spLocks noGrp="1"/>
          </p:cNvSpPr>
          <p:nvPr>
            <p:ph idx="1"/>
          </p:nvPr>
        </p:nvSpPr>
        <p:spPr/>
        <p:txBody>
          <a:bodyPr>
            <a:normAutofit/>
          </a:bodyPr>
          <a:lstStyle/>
          <a:p>
            <a:pPr algn="just"/>
            <a:r>
              <a:rPr lang="en-US" dirty="0"/>
              <a:t>We are available most days after school and you can make an appointment to discuss </a:t>
            </a:r>
            <a:r>
              <a:rPr lang="en-US" u="sng" dirty="0"/>
              <a:t>any</a:t>
            </a:r>
            <a:r>
              <a:rPr lang="en-US" dirty="0"/>
              <a:t> matters or concerns. If you prefer to email, please do.</a:t>
            </a:r>
          </a:p>
          <a:p>
            <a:pPr algn="just"/>
            <a:r>
              <a:rPr lang="en-US" dirty="0"/>
              <a:t>Similarly, I will contact you if we have any concerns or queries regarding your child. </a:t>
            </a:r>
          </a:p>
          <a:p>
            <a:pPr algn="just"/>
            <a:r>
              <a:rPr lang="en-GB" dirty="0"/>
              <a:t>Finally, if you’d like to help out at school, you are most welcome!</a:t>
            </a:r>
          </a:p>
          <a:p>
            <a:pPr algn="just"/>
            <a:r>
              <a:rPr lang="en-GB" dirty="0"/>
              <a:t>You must be cleared by DBS and wear a visitor badge in school - please contact the office for details.</a:t>
            </a:r>
          </a:p>
          <a:p>
            <a:pPr algn="just"/>
            <a:endParaRPr lang="en-GB" dirty="0"/>
          </a:p>
        </p:txBody>
      </p:sp>
    </p:spTree>
    <p:extLst>
      <p:ext uri="{BB962C8B-B14F-4D97-AF65-F5344CB8AC3E}">
        <p14:creationId xmlns:p14="http://schemas.microsoft.com/office/powerpoint/2010/main" val="1007688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1008</TotalTime>
  <Words>1223</Words>
  <Application>Microsoft Office PowerPoint</Application>
  <PresentationFormat>Widescreen</PresentationFormat>
  <Paragraphs>74</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Welcome to Spiders</vt:lpstr>
      <vt:lpstr>Mornings in class…</vt:lpstr>
      <vt:lpstr>Lunches</vt:lpstr>
      <vt:lpstr>Behaviour</vt:lpstr>
      <vt:lpstr>Curriculum coverage in Spiders</vt:lpstr>
      <vt:lpstr>PowerPoint Presentation</vt:lpstr>
      <vt:lpstr>PowerPoint Presentation</vt:lpstr>
      <vt:lpstr>Reading</vt:lpstr>
      <vt:lpstr>Home Learning</vt:lpstr>
      <vt:lpstr>Maths</vt:lpstr>
      <vt:lpstr>Uniform</vt:lpstr>
      <vt:lpstr>Home time</vt:lpstr>
      <vt:lpstr>Mobile Phones</vt:lpstr>
      <vt:lpstr>Standard Assessment Tests (SATs)</vt:lpstr>
      <vt:lpstr>Secondary school and Transitions</vt:lpstr>
      <vt:lpstr>Keep in touch…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Spiders</dc:title>
  <dc:creator>Lija Lewsey</dc:creator>
  <cp:lastModifiedBy>James  Somers</cp:lastModifiedBy>
  <cp:revision>13</cp:revision>
  <dcterms:created xsi:type="dcterms:W3CDTF">2023-07-08T20:44:56Z</dcterms:created>
  <dcterms:modified xsi:type="dcterms:W3CDTF">2026-09-16T14:25:15Z</dcterms:modified>
</cp:coreProperties>
</file>