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964" autoAdjust="0"/>
  </p:normalViewPr>
  <p:slideViewPr>
    <p:cSldViewPr snapToGrid="0">
      <p:cViewPr varScale="1">
        <p:scale>
          <a:sx n="61" d="100"/>
          <a:sy n="61" d="100"/>
        </p:scale>
        <p:origin x="15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Gaskin" userId="cab84fc2-d251-4fb8-98e7-104bc4842fde" providerId="ADAL" clId="{F4464913-48F0-477B-B15E-D9938DEFA911}"/>
    <pc:docChg chg="modSld">
      <pc:chgData name="Sarah Gaskin" userId="cab84fc2-d251-4fb8-98e7-104bc4842fde" providerId="ADAL" clId="{F4464913-48F0-477B-B15E-D9938DEFA911}" dt="2026-09-27T11:21:19.181" v="94" actId="1076"/>
      <pc:docMkLst>
        <pc:docMk/>
      </pc:docMkLst>
      <pc:sldChg chg="modSp">
        <pc:chgData name="Sarah Gaskin" userId="cab84fc2-d251-4fb8-98e7-104bc4842fde" providerId="ADAL" clId="{F4464913-48F0-477B-B15E-D9938DEFA911}" dt="2026-09-25T08:55:07.867" v="46" actId="20577"/>
        <pc:sldMkLst>
          <pc:docMk/>
          <pc:sldMk cId="2020648841" sldId="257"/>
        </pc:sldMkLst>
        <pc:spChg chg="mod">
          <ac:chgData name="Sarah Gaskin" userId="cab84fc2-d251-4fb8-98e7-104bc4842fde" providerId="ADAL" clId="{F4464913-48F0-477B-B15E-D9938DEFA911}" dt="2026-09-25T08:55:07.867" v="46" actId="20577"/>
          <ac:spMkLst>
            <pc:docMk/>
            <pc:sldMk cId="2020648841" sldId="257"/>
            <ac:spMk id="7" creationId="{8E55C01C-78E0-7C34-2870-4126FB84574F}"/>
          </ac:spMkLst>
        </pc:spChg>
      </pc:sldChg>
      <pc:sldChg chg="modSp">
        <pc:chgData name="Sarah Gaskin" userId="cab84fc2-d251-4fb8-98e7-104bc4842fde" providerId="ADAL" clId="{F4464913-48F0-477B-B15E-D9938DEFA911}" dt="2026-09-25T08:49:56.331" v="43" actId="1076"/>
        <pc:sldMkLst>
          <pc:docMk/>
          <pc:sldMk cId="4274794902" sldId="259"/>
        </pc:sldMkLst>
        <pc:spChg chg="mod">
          <ac:chgData name="Sarah Gaskin" userId="cab84fc2-d251-4fb8-98e7-104bc4842fde" providerId="ADAL" clId="{F4464913-48F0-477B-B15E-D9938DEFA911}" dt="2026-09-25T08:49:56.331" v="43" actId="1076"/>
          <ac:spMkLst>
            <pc:docMk/>
            <pc:sldMk cId="4274794902" sldId="259"/>
            <ac:spMk id="5" creationId="{D80F8C69-B7C5-DF96-076D-21C8FFEC1A2D}"/>
          </ac:spMkLst>
        </pc:spChg>
        <pc:spChg chg="mod">
          <ac:chgData name="Sarah Gaskin" userId="cab84fc2-d251-4fb8-98e7-104bc4842fde" providerId="ADAL" clId="{F4464913-48F0-477B-B15E-D9938DEFA911}" dt="2026-09-25T08:30:48.883" v="28" actId="1076"/>
          <ac:spMkLst>
            <pc:docMk/>
            <pc:sldMk cId="4274794902" sldId="259"/>
            <ac:spMk id="8" creationId="{F45BF3CB-5CC8-A8D5-B939-25B2E226E5C0}"/>
          </ac:spMkLst>
        </pc:spChg>
        <pc:spChg chg="mod">
          <ac:chgData name="Sarah Gaskin" userId="cab84fc2-d251-4fb8-98e7-104bc4842fde" providerId="ADAL" clId="{F4464913-48F0-477B-B15E-D9938DEFA911}" dt="2026-09-25T08:31:06.050" v="33" actId="1076"/>
          <ac:spMkLst>
            <pc:docMk/>
            <pc:sldMk cId="4274794902" sldId="259"/>
            <ac:spMk id="9" creationId="{99985234-FCCF-1448-523A-DDD93B0E70A3}"/>
          </ac:spMkLst>
        </pc:spChg>
        <pc:spChg chg="mod">
          <ac:chgData name="Sarah Gaskin" userId="cab84fc2-d251-4fb8-98e7-104bc4842fde" providerId="ADAL" clId="{F4464913-48F0-477B-B15E-D9938DEFA911}" dt="2026-09-25T08:30:37.682" v="26" actId="113"/>
          <ac:spMkLst>
            <pc:docMk/>
            <pc:sldMk cId="4274794902" sldId="259"/>
            <ac:spMk id="10" creationId="{2840F999-D96B-CA7C-F580-A90AF0CB31C0}"/>
          </ac:spMkLst>
        </pc:spChg>
        <pc:spChg chg="mod">
          <ac:chgData name="Sarah Gaskin" userId="cab84fc2-d251-4fb8-98e7-104bc4842fde" providerId="ADAL" clId="{F4464913-48F0-477B-B15E-D9938DEFA911}" dt="2026-09-25T08:31:08.857" v="34" actId="1076"/>
          <ac:spMkLst>
            <pc:docMk/>
            <pc:sldMk cId="4274794902" sldId="259"/>
            <ac:spMk id="11" creationId="{9E9EE973-F9BD-51A7-716E-6167640EBC09}"/>
          </ac:spMkLst>
        </pc:spChg>
        <pc:spChg chg="mod">
          <ac:chgData name="Sarah Gaskin" userId="cab84fc2-d251-4fb8-98e7-104bc4842fde" providerId="ADAL" clId="{F4464913-48F0-477B-B15E-D9938DEFA911}" dt="2026-09-25T08:30:55.055" v="30" actId="1076"/>
          <ac:spMkLst>
            <pc:docMk/>
            <pc:sldMk cId="4274794902" sldId="259"/>
            <ac:spMk id="13" creationId="{35E1131D-38A2-E2BD-0813-9CEF3E048674}"/>
          </ac:spMkLst>
        </pc:spChg>
        <pc:spChg chg="mod">
          <ac:chgData name="Sarah Gaskin" userId="cab84fc2-d251-4fb8-98e7-104bc4842fde" providerId="ADAL" clId="{F4464913-48F0-477B-B15E-D9938DEFA911}" dt="2026-09-25T08:31:01.345" v="32" actId="1076"/>
          <ac:spMkLst>
            <pc:docMk/>
            <pc:sldMk cId="4274794902" sldId="259"/>
            <ac:spMk id="14" creationId="{9EF28D97-B484-53C1-3479-32AE5B9B2B19}"/>
          </ac:spMkLst>
        </pc:spChg>
        <pc:spChg chg="mod">
          <ac:chgData name="Sarah Gaskin" userId="cab84fc2-d251-4fb8-98e7-104bc4842fde" providerId="ADAL" clId="{F4464913-48F0-477B-B15E-D9938DEFA911}" dt="2026-09-25T08:30:57.641" v="31" actId="1076"/>
          <ac:spMkLst>
            <pc:docMk/>
            <pc:sldMk cId="4274794902" sldId="259"/>
            <ac:spMk id="15" creationId="{25B3A794-3B99-F5FE-DF3A-35104FE02936}"/>
          </ac:spMkLst>
        </pc:spChg>
      </pc:sldChg>
      <pc:sldChg chg="addSp delSp modSp mod modAnim">
        <pc:chgData name="Sarah Gaskin" userId="cab84fc2-d251-4fb8-98e7-104bc4842fde" providerId="ADAL" clId="{F4464913-48F0-477B-B15E-D9938DEFA911}" dt="2026-09-27T11:21:19.181" v="94" actId="1076"/>
        <pc:sldMkLst>
          <pc:docMk/>
          <pc:sldMk cId="1660845594" sldId="262"/>
        </pc:sldMkLst>
        <pc:spChg chg="add mod">
          <ac:chgData name="Sarah Gaskin" userId="cab84fc2-d251-4fb8-98e7-104bc4842fde" providerId="ADAL" clId="{F4464913-48F0-477B-B15E-D9938DEFA911}" dt="2026-09-25T08:42:38.758" v="39"/>
          <ac:spMkLst>
            <pc:docMk/>
            <pc:sldMk cId="1660845594" sldId="262"/>
            <ac:spMk id="14" creationId="{AEC6E6E5-C8BB-7921-08AB-D725018BDB35}"/>
          </ac:spMkLst>
        </pc:spChg>
        <pc:picChg chg="add mod">
          <ac:chgData name="Sarah Gaskin" userId="cab84fc2-d251-4fb8-98e7-104bc4842fde" providerId="ADAL" clId="{F4464913-48F0-477B-B15E-D9938DEFA911}" dt="2026-09-27T11:21:13.980" v="90" actId="1076"/>
          <ac:picMkLst>
            <pc:docMk/>
            <pc:sldMk cId="1660845594" sldId="262"/>
            <ac:picMk id="3" creationId="{F4930942-FD1B-8230-ECE8-33F4E794992E}"/>
          </ac:picMkLst>
        </pc:picChg>
        <pc:picChg chg="add mod">
          <ac:chgData name="Sarah Gaskin" userId="cab84fc2-d251-4fb8-98e7-104bc4842fde" providerId="ADAL" clId="{F4464913-48F0-477B-B15E-D9938DEFA911}" dt="2026-09-27T11:21:19.181" v="94" actId="1076"/>
          <ac:picMkLst>
            <pc:docMk/>
            <pc:sldMk cId="1660845594" sldId="262"/>
            <ac:picMk id="5" creationId="{52A7AA95-E114-A1DA-BFD6-2AB0622E5AEC}"/>
          </ac:picMkLst>
        </pc:picChg>
        <pc:picChg chg="add mod">
          <ac:chgData name="Sarah Gaskin" userId="cab84fc2-d251-4fb8-98e7-104bc4842fde" providerId="ADAL" clId="{F4464913-48F0-477B-B15E-D9938DEFA911}" dt="2026-09-27T11:21:14.769" v="91" actId="1076"/>
          <ac:picMkLst>
            <pc:docMk/>
            <pc:sldMk cId="1660845594" sldId="262"/>
            <ac:picMk id="7" creationId="{1DBFF46C-92C5-C77D-9622-7B8CBD0E9A36}"/>
          </ac:picMkLst>
        </pc:picChg>
        <pc:picChg chg="add mod">
          <ac:chgData name="Sarah Gaskin" userId="cab84fc2-d251-4fb8-98e7-104bc4842fde" providerId="ADAL" clId="{F4464913-48F0-477B-B15E-D9938DEFA911}" dt="2026-09-27T11:20:39.491" v="84" actId="1076"/>
          <ac:picMkLst>
            <pc:docMk/>
            <pc:sldMk cId="1660845594" sldId="262"/>
            <ac:picMk id="10" creationId="{959261A0-D6BF-EDD2-BF0C-59282630C9F4}"/>
          </ac:picMkLst>
        </pc:picChg>
        <pc:picChg chg="add mod">
          <ac:chgData name="Sarah Gaskin" userId="cab84fc2-d251-4fb8-98e7-104bc4842fde" providerId="ADAL" clId="{F4464913-48F0-477B-B15E-D9938DEFA911}" dt="2026-09-27T11:21:17.344" v="93" actId="1076"/>
          <ac:picMkLst>
            <pc:docMk/>
            <pc:sldMk cId="1660845594" sldId="262"/>
            <ac:picMk id="12" creationId="{046F6C3A-7F50-AB1E-E298-FF96E2365F98}"/>
          </ac:picMkLst>
        </pc:picChg>
      </pc:sldChg>
      <pc:sldChg chg="addSp delSp modSp">
        <pc:chgData name="Sarah Gaskin" userId="cab84fc2-d251-4fb8-98e7-104bc4842fde" providerId="ADAL" clId="{F4464913-48F0-477B-B15E-D9938DEFA911}" dt="2026-09-25T08:37:32.560" v="36"/>
        <pc:sldMkLst>
          <pc:docMk/>
          <pc:sldMk cId="1793202689" sldId="264"/>
        </pc:sldMkLst>
        <pc:spChg chg="add mod">
          <ac:chgData name="Sarah Gaskin" userId="cab84fc2-d251-4fb8-98e7-104bc4842fde" providerId="ADAL" clId="{F4464913-48F0-477B-B15E-D9938DEFA911}" dt="2026-09-25T08:36:54.532" v="35"/>
          <ac:spMkLst>
            <pc:docMk/>
            <pc:sldMk cId="1793202689" sldId="264"/>
            <ac:spMk id="9" creationId="{EE5381C2-3DAA-49CE-6A9C-8D7E8E82D4CD}"/>
          </ac:spMkLst>
        </pc:spChg>
      </pc:sldChg>
      <pc:sldChg chg="addSp modSp">
        <pc:chgData name="Sarah Gaskin" userId="cab84fc2-d251-4fb8-98e7-104bc4842fde" providerId="ADAL" clId="{F4464913-48F0-477B-B15E-D9938DEFA911}" dt="2026-09-25T08:37:48.677" v="37"/>
        <pc:sldMkLst>
          <pc:docMk/>
          <pc:sldMk cId="3682955271" sldId="266"/>
        </pc:sldMkLst>
        <pc:spChg chg="add mod">
          <ac:chgData name="Sarah Gaskin" userId="cab84fc2-d251-4fb8-98e7-104bc4842fde" providerId="ADAL" clId="{F4464913-48F0-477B-B15E-D9938DEFA911}" dt="2026-09-25T08:37:48.677" v="37"/>
          <ac:spMkLst>
            <pc:docMk/>
            <pc:sldMk cId="3682955271" sldId="266"/>
            <ac:spMk id="4" creationId="{7C883F1F-25D4-B88F-602F-719B79B0F599}"/>
          </ac:spMkLst>
        </pc:spChg>
      </pc:sldChg>
      <pc:sldChg chg="addSp">
        <pc:chgData name="Sarah Gaskin" userId="cab84fc2-d251-4fb8-98e7-104bc4842fde" providerId="ADAL" clId="{F4464913-48F0-477B-B15E-D9938DEFA911}" dt="2026-09-25T08:54:19.893" v="44" actId="931"/>
        <pc:sldMkLst>
          <pc:docMk/>
          <pc:sldMk cId="20803037" sldId="268"/>
        </pc:sldMkLst>
        <pc:picChg chg="add">
          <ac:chgData name="Sarah Gaskin" userId="cab84fc2-d251-4fb8-98e7-104bc4842fde" providerId="ADAL" clId="{F4464913-48F0-477B-B15E-D9938DEFA911}" dt="2026-09-25T08:54:19.893" v="44" actId="931"/>
          <ac:picMkLst>
            <pc:docMk/>
            <pc:sldMk cId="20803037" sldId="268"/>
            <ac:picMk id="9" creationId="{06711A38-4D42-C21C-7E69-F2DD80670D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127BB-F0FF-44E1-AE7F-FA80C27936A2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DE467-F3DB-46B3-A1E3-A57417718E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82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787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18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88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Twinkl" panose="02000000000000000000" pitchFamily="2" charset="0"/>
              </a:rPr>
              <a:t>When pronouncing phonics sounds, it’s important to pronounce them phonetically without adding anything extra to the end.  This is called a ‘schwa’. This is one of the most common mistakes that people make with phonics pronunciation.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559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Practise phonemes and tricky words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79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00000"/>
              </a:lnSpc>
              <a:spcBef>
                <a:spcPct val="0"/>
              </a:spcBef>
            </a:pPr>
            <a:r>
              <a:rPr lang="en-US" altLang="en-US" sz="1200" dirty="0">
                <a:solidFill>
                  <a:schemeClr val="tx1"/>
                </a:solidFill>
              </a:rPr>
              <a:t>Read your child's book. Read the front cover of the book with the focus sounds, words and tricky words.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344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and talk about the story using the questions on the back page.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720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chemeClr val="tx1"/>
                </a:solidFill>
              </a:rPr>
              <a:t>Bug Club online – there are additional books and games to support your child's phonics journey.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chemeClr val="tx1"/>
                </a:solidFill>
              </a:rPr>
              <a:t>Children have a log in which is stuck in the front cover of their reading record.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chemeClr val="tx1"/>
                </a:solidFill>
              </a:rPr>
              <a:t>There is also a link to the bug club website on Tapestry.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13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QR codes on tapestry which link to a bug club video showing you how to pronounce the sound and the picture/action that goes with that sound. </a:t>
            </a:r>
          </a:p>
          <a:p>
            <a:endParaRPr lang="en-GB" dirty="0"/>
          </a:p>
          <a:p>
            <a:r>
              <a:rPr lang="en-GB" dirty="0"/>
              <a:t>These will be added at the end of each week with the sounds children have learnt that week.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318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Letter formation – important that the children learn the correct way to form each letter. This a foundational skill that develops muscle memory.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DE467-F3DB-46B3-A1E3-A57417718E2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214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715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67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975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796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2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221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851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505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156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23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97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B2C9594-19C7-4AB4-86A8-F1E60EC337A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62724C6-E27F-42E7-9FA2-932641B43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86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okegabriel.thelink.academy/web/parent_guides_faq/59321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qhXUW_v-1s?feature=oembed" TargetMode="Externa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ctivelearnprimary.co.uk/login?c=0&amp;l=0" TargetMode="Externa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DC5CC-571E-B537-A121-BCE5ACB400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Phonics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A7F6F-C390-B847-0CDF-70D92377ED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28.9.2026</a:t>
            </a:r>
          </a:p>
        </p:txBody>
      </p:sp>
    </p:spTree>
    <p:extLst>
      <p:ext uri="{BB962C8B-B14F-4D97-AF65-F5344CB8AC3E}">
        <p14:creationId xmlns:p14="http://schemas.microsoft.com/office/powerpoint/2010/main" val="186433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7E17AE-E2F1-412B-8CB5-0C403C744F44}"/>
              </a:ext>
            </a:extLst>
          </p:cNvPr>
          <p:cNvSpPr/>
          <p:nvPr/>
        </p:nvSpPr>
        <p:spPr>
          <a:xfrm>
            <a:off x="750888" y="1473200"/>
            <a:ext cx="7632700" cy="410845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dirty="0">
              <a:solidFill>
                <a:schemeClr val="tx1"/>
              </a:solidFill>
              <a:latin typeface="Tuffy-TTF" panose="020B0603060100000000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dirty="0">
              <a:solidFill>
                <a:schemeClr val="tx1"/>
              </a:solidFill>
              <a:latin typeface="Tuffy-TTF" panose="020B0603060100000000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dirty="0">
              <a:solidFill>
                <a:schemeClr val="tx1"/>
              </a:solidFill>
              <a:latin typeface="Tuffy-TTF" panose="020B0603060100000000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dirty="0">
              <a:solidFill>
                <a:schemeClr val="tx1"/>
              </a:solidFill>
              <a:latin typeface="Tuffy-TTF" panose="020B06030601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074641-A1E7-F068-1A8D-4D789475AC8E}"/>
              </a:ext>
            </a:extLst>
          </p:cNvPr>
          <p:cNvSpPr txBox="1"/>
          <p:nvPr/>
        </p:nvSpPr>
        <p:spPr>
          <a:xfrm>
            <a:off x="445799" y="1649613"/>
            <a:ext cx="9726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Twinkl" panose="02000000000000000000" pitchFamily="2" charset="0"/>
              </a:rPr>
              <a:t>Phonics is a method for teaching reading and writing.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55C01C-78E0-7C34-2870-4126FB84574F}"/>
              </a:ext>
            </a:extLst>
          </p:cNvPr>
          <p:cNvSpPr txBox="1"/>
          <p:nvPr/>
        </p:nvSpPr>
        <p:spPr>
          <a:xfrm>
            <a:off x="445800" y="2336389"/>
            <a:ext cx="82049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Twinkl" panose="02000000000000000000" pitchFamily="2" charset="0"/>
              </a:rPr>
              <a:t>It develops phonetic awareness – the ability to hear, recognise and use the sounds within words</a:t>
            </a:r>
            <a:r>
              <a:rPr lang="en-GB" altLang="en-US" dirty="0">
                <a:solidFill>
                  <a:schemeClr val="tx1"/>
                </a:solidFill>
                <a:latin typeface="Tuffy-TTF" panose="020B0603060100000000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997A75-93A1-F361-705C-331F5D2FEF21}"/>
              </a:ext>
            </a:extLst>
          </p:cNvPr>
          <p:cNvSpPr txBox="1"/>
          <p:nvPr/>
        </p:nvSpPr>
        <p:spPr>
          <a:xfrm>
            <a:off x="445799" y="3417369"/>
            <a:ext cx="8698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Twinkl" panose="02000000000000000000" pitchFamily="2" charset="0"/>
              </a:rPr>
              <a:t>Learners are also taught the correspondence between sounds and the graphemes (spelling patterns) that represent them.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F40ED0-9E58-A290-78FC-BE54AB21A51C}"/>
              </a:ext>
            </a:extLst>
          </p:cNvPr>
          <p:cNvSpPr txBox="1"/>
          <p:nvPr/>
        </p:nvSpPr>
        <p:spPr>
          <a:xfrm>
            <a:off x="445804" y="4585318"/>
            <a:ext cx="8373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  <a:latin typeface="Twinkl" panose="02000000000000000000" pitchFamily="2" charset="0"/>
              </a:rPr>
              <a:t>Children will also be taught other skills, such as whole-word recognition (see ‘tricky words’), book skills, comprehension and a love and enjoyment of reading.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086E91-505F-B2F4-E030-1651151831A4}"/>
              </a:ext>
            </a:extLst>
          </p:cNvPr>
          <p:cNvSpPr txBox="1">
            <a:spLocks/>
          </p:cNvSpPr>
          <p:nvPr/>
        </p:nvSpPr>
        <p:spPr bwMode="black">
          <a:xfrm>
            <a:off x="2641072" y="226231"/>
            <a:ext cx="6909856" cy="102505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Twinkl" panose="02000000000000000000" pitchFamily="2" charset="0"/>
              </a:rPr>
              <a:t>What is phonics?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D42DAA-5487-F9AF-3DCC-7EE152948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159" y="1473200"/>
            <a:ext cx="3019871" cy="293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4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8E9891C-285A-1D78-74D7-FCECAE66A6FF}"/>
              </a:ext>
            </a:extLst>
          </p:cNvPr>
          <p:cNvSpPr/>
          <p:nvPr/>
        </p:nvSpPr>
        <p:spPr>
          <a:xfrm>
            <a:off x="1036542" y="4985757"/>
            <a:ext cx="4156075" cy="5222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dirty="0">
                <a:solidFill>
                  <a:schemeClr val="tx1"/>
                </a:solidFill>
                <a:latin typeface="Twinkl" panose="02000000000000000000" pitchFamily="2" charset="0"/>
              </a:rPr>
              <a:t>over 100 ways to spell those sounds</a:t>
            </a:r>
            <a:endParaRPr lang="en-GB" b="1" dirty="0">
              <a:solidFill>
                <a:schemeClr val="tx1"/>
              </a:solidFill>
              <a:latin typeface="Twinkl" panose="02000000000000000000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789B3B-80B9-F1CD-D4A8-C4435DB722E7}"/>
              </a:ext>
            </a:extLst>
          </p:cNvPr>
          <p:cNvSpPr/>
          <p:nvPr/>
        </p:nvSpPr>
        <p:spPr>
          <a:xfrm>
            <a:off x="1036542" y="2906712"/>
            <a:ext cx="2389187" cy="5222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dirty="0">
                <a:solidFill>
                  <a:schemeClr val="tx1"/>
                </a:solidFill>
                <a:latin typeface="Twinkl" panose="02000000000000000000" pitchFamily="2" charset="0"/>
              </a:rPr>
              <a:t>26 letters</a:t>
            </a:r>
            <a:endParaRPr lang="en-GB" b="1" dirty="0">
              <a:solidFill>
                <a:schemeClr val="tx1"/>
              </a:solidFill>
              <a:latin typeface="Twinkl" panose="02000000000000000000" pitchFamily="2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0E183A2-A9FE-43DD-B9DB-A7573D920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542" y="2321582"/>
            <a:ext cx="7632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1"/>
                </a:solidFill>
              </a:rPr>
              <a:t>The English language has: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0CBC5B9-DEC0-FFD8-A7BA-6286B593E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542" y="5952440"/>
            <a:ext cx="7632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1"/>
                </a:solidFill>
              </a:rPr>
              <a:t>It is one of the most complex languages to learn to read and spell.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671844-FE00-2296-AA4D-0A8C70059807}"/>
              </a:ext>
            </a:extLst>
          </p:cNvPr>
          <p:cNvSpPr/>
          <p:nvPr/>
        </p:nvSpPr>
        <p:spPr>
          <a:xfrm>
            <a:off x="1008796" y="3959987"/>
            <a:ext cx="2389187" cy="5222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dirty="0">
                <a:solidFill>
                  <a:schemeClr val="tx1"/>
                </a:solidFill>
                <a:latin typeface="Twinkl" panose="02000000000000000000" pitchFamily="2" charset="0"/>
              </a:rPr>
              <a:t>44 sounds</a:t>
            </a:r>
            <a:endParaRPr lang="en-GB" b="1" dirty="0">
              <a:solidFill>
                <a:schemeClr val="tx1"/>
              </a:solidFill>
              <a:latin typeface="Twinkl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63834F-212C-4324-006A-5BF91ADEB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007" y="2853204"/>
            <a:ext cx="6937451" cy="19148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28FD554-E417-4A1F-B93F-229206A3CF75}"/>
              </a:ext>
            </a:extLst>
          </p:cNvPr>
          <p:cNvSpPr txBox="1">
            <a:spLocks/>
          </p:cNvSpPr>
          <p:nvPr/>
        </p:nvSpPr>
        <p:spPr bwMode="black">
          <a:xfrm>
            <a:off x="2641072" y="226231"/>
            <a:ext cx="6909856" cy="102505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Twinkl" panose="02000000000000000000" pitchFamily="2" charset="0"/>
              </a:rPr>
              <a:t>Did you know?</a:t>
            </a:r>
          </a:p>
        </p:txBody>
      </p:sp>
    </p:spTree>
    <p:extLst>
      <p:ext uri="{BB962C8B-B14F-4D97-AF65-F5344CB8AC3E}">
        <p14:creationId xmlns:p14="http://schemas.microsoft.com/office/powerpoint/2010/main" val="52928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0F8C69-B7C5-DF96-076D-21C8FFEC1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1364282"/>
            <a:ext cx="6670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Phoneme </a:t>
            </a:r>
            <a:r>
              <a:rPr lang="en-US" altLang="en-US" dirty="0">
                <a:solidFill>
                  <a:schemeClr val="tx1"/>
                </a:solidFill>
              </a:rPr>
              <a:t>– the smallest unit of sound to represent a letter.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8C390-931A-BBA9-D398-94A4F9628E5C}"/>
              </a:ext>
            </a:extLst>
          </p:cNvPr>
          <p:cNvSpPr txBox="1"/>
          <p:nvPr/>
        </p:nvSpPr>
        <p:spPr>
          <a:xfrm>
            <a:off x="7060068" y="5969469"/>
            <a:ext cx="4170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Stoke Gabriel Primary School - Parent Guides/ FAQ (</a:t>
            </a:r>
            <a:r>
              <a:rPr lang="en-GB" dirty="0" err="1">
                <a:hlinkClick r:id="rId3"/>
              </a:rPr>
              <a:t>thelink.academy</a:t>
            </a:r>
            <a:r>
              <a:rPr lang="en-GB" dirty="0">
                <a:hlinkClick r:id="rId3"/>
              </a:rPr>
              <a:t>)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5BF3CB-5CC8-A8D5-B939-25B2E226E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1735209"/>
            <a:ext cx="441067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Grapheme</a:t>
            </a:r>
            <a:r>
              <a:rPr lang="en-US" altLang="en-US" dirty="0">
                <a:solidFill>
                  <a:schemeClr val="tx1"/>
                </a:solidFill>
              </a:rPr>
              <a:t> – a letter or group of letters representing one sound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985234-FCCF-1448-523A-DDD93B0E7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4136467"/>
            <a:ext cx="441067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Tricky words </a:t>
            </a:r>
            <a:r>
              <a:rPr lang="en-US" altLang="en-US" dirty="0">
                <a:solidFill>
                  <a:schemeClr val="tx1"/>
                </a:solidFill>
              </a:rPr>
              <a:t>– words that are not phonetically de-codable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40F999-D96B-CA7C-F580-A90AF0CB3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2383134"/>
            <a:ext cx="441067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Blend/Blending </a:t>
            </a:r>
            <a:r>
              <a:rPr lang="en-US" altLang="en-US" dirty="0">
                <a:solidFill>
                  <a:schemeClr val="tx1"/>
                </a:solidFill>
              </a:rPr>
              <a:t>– to draw individual sounds together to pronounce a word e.g. s-n-a-p blends together and reads snap. Used to read words.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9EE973-F9BD-51A7-716E-6167640EB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3491130"/>
            <a:ext cx="441067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Segment/Segmenting </a:t>
            </a:r>
            <a:r>
              <a:rPr lang="en-US" altLang="en-US" dirty="0">
                <a:solidFill>
                  <a:schemeClr val="tx1"/>
                </a:solidFill>
              </a:rPr>
              <a:t>– to split a word into its individual phonemes in order to spell..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E1131D-38A2-E2BD-0813-9CEF3E048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5616554"/>
            <a:ext cx="441067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Comprehension</a:t>
            </a:r>
            <a:r>
              <a:rPr lang="en-US" altLang="en-US" dirty="0">
                <a:solidFill>
                  <a:schemeClr val="tx1"/>
                </a:solidFill>
              </a:rPr>
              <a:t> – understanding the story and what they are reading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Fluency </a:t>
            </a:r>
            <a:r>
              <a:rPr lang="en-US" altLang="en-US" dirty="0">
                <a:solidFill>
                  <a:schemeClr val="tx1"/>
                </a:solidFill>
              </a:rPr>
              <a:t>– reading without sounding out words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F28D97-B484-53C1-3479-32AE5B9B2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4738398"/>
            <a:ext cx="441067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VC</a:t>
            </a:r>
            <a:r>
              <a:rPr lang="en-US" altLang="en-US" dirty="0">
                <a:solidFill>
                  <a:schemeClr val="tx1"/>
                </a:solidFill>
              </a:rPr>
              <a:t> - vowel consonant words e.g. in, on, up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B3A794-3B99-F5FE-DF3A-35104FE02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922" y="5062556"/>
            <a:ext cx="441067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</a:rPr>
              <a:t>CVC</a:t>
            </a:r>
            <a:r>
              <a:rPr lang="en-US" altLang="en-US" dirty="0">
                <a:solidFill>
                  <a:schemeClr val="tx1"/>
                </a:solidFill>
              </a:rPr>
              <a:t> - consonant, vowel, consonant words e.g. cat, sit, hop, zip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BBBB29-3C4D-9504-5CA6-582BBA3FA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209" y="2098209"/>
            <a:ext cx="6184139" cy="308496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BA6035D-8B90-282E-8D58-09E0758FEB29}"/>
              </a:ext>
            </a:extLst>
          </p:cNvPr>
          <p:cNvSpPr txBox="1">
            <a:spLocks/>
          </p:cNvSpPr>
          <p:nvPr/>
        </p:nvSpPr>
        <p:spPr bwMode="black">
          <a:xfrm>
            <a:off x="2595261" y="156157"/>
            <a:ext cx="6909856" cy="102505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Twinkl" panose="02000000000000000000" pitchFamily="2" charset="0"/>
              </a:rPr>
              <a:t>terminology</a:t>
            </a:r>
          </a:p>
        </p:txBody>
      </p:sp>
    </p:spTree>
    <p:extLst>
      <p:ext uri="{BB962C8B-B14F-4D97-AF65-F5344CB8AC3E}">
        <p14:creationId xmlns:p14="http://schemas.microsoft.com/office/powerpoint/2010/main" val="427479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3635E1D-719E-3223-8504-F5B80D888CEF}"/>
              </a:ext>
            </a:extLst>
          </p:cNvPr>
          <p:cNvSpPr txBox="1"/>
          <p:nvPr/>
        </p:nvSpPr>
        <p:spPr>
          <a:xfrm>
            <a:off x="6868615" y="1900989"/>
            <a:ext cx="46141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Pure sound in phonics is the pronunciation of each letter sound clearly and distinctly without adding additional sounds to the end (uh).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8722F7-B15F-18F5-B029-880B3CAB4A9B}"/>
              </a:ext>
            </a:extLst>
          </p:cNvPr>
          <p:cNvSpPr txBox="1"/>
          <p:nvPr/>
        </p:nvSpPr>
        <p:spPr>
          <a:xfrm>
            <a:off x="6868615" y="3476057"/>
            <a:ext cx="46014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Pure sounds are a crucial part of learning phonics pronunciation. Being able to sound out pure sounds makes it much easier for children to blend sounds together to read</a:t>
            </a:r>
            <a:r>
              <a:rPr lang="en-GB" dirty="0"/>
              <a:t>.</a:t>
            </a:r>
          </a:p>
        </p:txBody>
      </p:sp>
      <p:pic>
        <p:nvPicPr>
          <p:cNvPr id="3" name="Online Media 2" title="Articulation of Phonemes">
            <a:hlinkClick r:id="" action="ppaction://media"/>
            <a:extLst>
              <a:ext uri="{FF2B5EF4-FFF2-40B4-BE49-F238E27FC236}">
                <a16:creationId xmlns:a16="http://schemas.microsoft.com/office/drawing/2014/main" id="{4865EA1D-BE0E-7B3E-76B8-E34354CE9F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2488" y="1823040"/>
            <a:ext cx="6392233" cy="47941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6524650-D4BE-775F-0356-F1BA6192A691}"/>
              </a:ext>
            </a:extLst>
          </p:cNvPr>
          <p:cNvSpPr txBox="1">
            <a:spLocks/>
          </p:cNvSpPr>
          <p:nvPr/>
        </p:nvSpPr>
        <p:spPr bwMode="black">
          <a:xfrm>
            <a:off x="2641072" y="226231"/>
            <a:ext cx="6909856" cy="102505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Twinkl" panose="02000000000000000000" pitchFamily="2" charset="0"/>
              </a:rPr>
              <a:t>Pure sounds</a:t>
            </a:r>
          </a:p>
        </p:txBody>
      </p:sp>
    </p:spTree>
    <p:extLst>
      <p:ext uri="{BB962C8B-B14F-4D97-AF65-F5344CB8AC3E}">
        <p14:creationId xmlns:p14="http://schemas.microsoft.com/office/powerpoint/2010/main" val="60293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E883595-350F-8972-2AFB-B5941AFAA8C3}"/>
              </a:ext>
            </a:extLst>
          </p:cNvPr>
          <p:cNvSpPr/>
          <p:nvPr/>
        </p:nvSpPr>
        <p:spPr>
          <a:xfrm>
            <a:off x="8215694" y="4441642"/>
            <a:ext cx="3490339" cy="19591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Bingo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Tricky word hunt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Splat the tricky word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Board game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/>
              <a:t>Stepping stones/Puddle jumping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EC6E6E5-C8BB-7921-08AB-D725018BD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975" y="129978"/>
            <a:ext cx="6909856" cy="102505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How you can support at home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930942-FD1B-8230-ECE8-33F4E7949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25" y="1382340"/>
            <a:ext cx="2903699" cy="20466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A7AA95-E114-A1DA-BFD6-2AB0622E5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839" y="1329496"/>
            <a:ext cx="3075454" cy="21523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BFF46C-92C5-C77D-9622-7B8CBD0E9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25" y="4007701"/>
            <a:ext cx="3022643" cy="21523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9261A0-D6BF-EDD2-BF0C-59282630C9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541" y="1328286"/>
            <a:ext cx="3022643" cy="21007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6F6C3A-7F50-AB1E-E298-FF96E2365F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1650" y="4059559"/>
            <a:ext cx="3022643" cy="204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4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41DB7A-2063-E864-F9F2-3444E6108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24" y="1406021"/>
            <a:ext cx="10154552" cy="532200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E5381C2-3DAA-49CE-6A9C-8D7E8E82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975" y="129978"/>
            <a:ext cx="6909856" cy="102505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How you can support at home</a:t>
            </a:r>
          </a:p>
        </p:txBody>
      </p:sp>
    </p:spTree>
    <p:extLst>
      <p:ext uri="{BB962C8B-B14F-4D97-AF65-F5344CB8AC3E}">
        <p14:creationId xmlns:p14="http://schemas.microsoft.com/office/powerpoint/2010/main" val="179320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1C5F4-60EA-B662-27F9-5DA4AADB2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23" y="247135"/>
            <a:ext cx="11694995" cy="609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71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883F1F-25D4-B88F-602F-719B79B0F599}"/>
              </a:ext>
            </a:extLst>
          </p:cNvPr>
          <p:cNvSpPr txBox="1">
            <a:spLocks/>
          </p:cNvSpPr>
          <p:nvPr/>
        </p:nvSpPr>
        <p:spPr bwMode="black">
          <a:xfrm>
            <a:off x="2641072" y="226231"/>
            <a:ext cx="6909856" cy="102505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Twinkl" panose="02000000000000000000" pitchFamily="2" charset="0"/>
              </a:rPr>
              <a:t>How you can support at home</a:t>
            </a:r>
            <a:endParaRPr lang="en-GB" dirty="0">
              <a:latin typeface="Twinkl" panose="02000000000000000000" pitchFamily="2" charset="0"/>
            </a:endParaRPr>
          </a:p>
        </p:txBody>
      </p:sp>
      <p:pic>
        <p:nvPicPr>
          <p:cNvPr id="6" name="image8.png" descr="C:\Users\lucykill\AppData\Local\Microsoft\Windows\INetCache\Content.MSO\F8B2E6FA.tmp">
            <a:extLst>
              <a:ext uri="{FF2B5EF4-FFF2-40B4-BE49-F238E27FC236}">
                <a16:creationId xmlns:a16="http://schemas.microsoft.com/office/drawing/2014/main" id="{75D09FCE-E213-8834-09FC-C0537136CF0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1512362"/>
            <a:ext cx="5802255" cy="3937941"/>
          </a:xfrm>
          <a:prstGeom prst="rect">
            <a:avLst/>
          </a:prstGeom>
          <a:ln/>
        </p:spPr>
      </p:pic>
      <p:pic>
        <p:nvPicPr>
          <p:cNvPr id="8" name="image4.png">
            <a:extLst>
              <a:ext uri="{FF2B5EF4-FFF2-40B4-BE49-F238E27FC236}">
                <a16:creationId xmlns:a16="http://schemas.microsoft.com/office/drawing/2014/main" id="{B75234D0-0352-CE6E-F81B-8488648EB9E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93745" y="1512363"/>
            <a:ext cx="5492073" cy="3937942"/>
          </a:xfrm>
          <a:prstGeom prst="rect">
            <a:avLst/>
          </a:prstGeom>
          <a:ln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FF2E88-662E-FB59-69AC-63F17E03845B}"/>
              </a:ext>
            </a:extLst>
          </p:cNvPr>
          <p:cNvSpPr txBox="1"/>
          <p:nvPr/>
        </p:nvSpPr>
        <p:spPr>
          <a:xfrm>
            <a:off x="195513" y="5711380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hlinkClick r:id="rId5"/>
              </a:rPr>
              <a:t>ActiveLearn</a:t>
            </a:r>
            <a:r>
              <a:rPr lang="en-GB" dirty="0">
                <a:hlinkClick r:id="rId5"/>
              </a:rPr>
              <a:t>: Login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2955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0BD221-9089-BCDB-8189-8ACF424D8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84" y="1762525"/>
            <a:ext cx="3753854" cy="377555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2F7A09D-7546-388C-40A4-08E42EE0AEAE}"/>
              </a:ext>
            </a:extLst>
          </p:cNvPr>
          <p:cNvSpPr txBox="1">
            <a:spLocks/>
          </p:cNvSpPr>
          <p:nvPr/>
        </p:nvSpPr>
        <p:spPr bwMode="black">
          <a:xfrm>
            <a:off x="2641072" y="226231"/>
            <a:ext cx="6909856" cy="102505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Twinkl" panose="02000000000000000000" pitchFamily="2" charset="0"/>
              </a:rPr>
              <a:t>How you can support at home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8542EA-DFE8-FB71-F65A-4312E621D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030" y="2613222"/>
            <a:ext cx="7086414" cy="40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37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FEABD7D-F1E9-1DF7-EDEB-D865B0022780}"/>
              </a:ext>
            </a:extLst>
          </p:cNvPr>
          <p:cNvSpPr txBox="1">
            <a:spLocks/>
          </p:cNvSpPr>
          <p:nvPr/>
        </p:nvSpPr>
        <p:spPr bwMode="black">
          <a:xfrm>
            <a:off x="2641072" y="226231"/>
            <a:ext cx="6909856" cy="102505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Twinkl" panose="02000000000000000000" pitchFamily="2" charset="0"/>
              </a:rPr>
              <a:t>How you can support at home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CE8E4A-24FC-AB62-2E81-035CC5EF9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3" y="1467852"/>
            <a:ext cx="3827342" cy="4937779"/>
          </a:xfrm>
          <a:prstGeom prst="rect">
            <a:avLst/>
          </a:prstGeom>
        </p:spPr>
      </p:pic>
      <p:pic>
        <p:nvPicPr>
          <p:cNvPr id="9" name="Picture 8" descr="Cartoon bee with pencil">
            <a:extLst>
              <a:ext uri="{FF2B5EF4-FFF2-40B4-BE49-F238E27FC236}">
                <a16:creationId xmlns:a16="http://schemas.microsoft.com/office/drawing/2014/main" id="{06711A38-4D42-C21C-7E69-F2DD80670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145" y="346547"/>
            <a:ext cx="2658765" cy="28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03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214</TotalTime>
  <Words>579</Words>
  <Application>Microsoft Office PowerPoint</Application>
  <PresentationFormat>Widescreen</PresentationFormat>
  <Paragraphs>62</Paragraphs>
  <Slides>11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Gill Sans MT</vt:lpstr>
      <vt:lpstr>Tuffy-TTF</vt:lpstr>
      <vt:lpstr>Twinkl</vt:lpstr>
      <vt:lpstr>Parcel</vt:lpstr>
      <vt:lpstr>Phonics Workshop</vt:lpstr>
      <vt:lpstr>PowerPoint Presentation</vt:lpstr>
      <vt:lpstr>PowerPoint Presentation</vt:lpstr>
      <vt:lpstr>PowerPoint Presentation</vt:lpstr>
      <vt:lpstr>PowerPoint Presentation</vt:lpstr>
      <vt:lpstr>How you can support at home</vt:lpstr>
      <vt:lpstr>How you can support at home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Gaskin</dc:creator>
  <cp:lastModifiedBy>Sarah Gaskin</cp:lastModifiedBy>
  <cp:revision>1</cp:revision>
  <dcterms:created xsi:type="dcterms:W3CDTF">2024-10-10T11:32:10Z</dcterms:created>
  <dcterms:modified xsi:type="dcterms:W3CDTF">2026-09-27T11:21:25Z</dcterms:modified>
</cp:coreProperties>
</file>