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7" r:id="rId4"/>
  </p:sldMasterIdLst>
  <p:notesMasterIdLst>
    <p:notesMasterId r:id="rId22"/>
  </p:notesMasterIdLst>
  <p:sldIdLst>
    <p:sldId id="256" r:id="rId5"/>
    <p:sldId id="279" r:id="rId6"/>
    <p:sldId id="281" r:id="rId7"/>
    <p:sldId id="258" r:id="rId8"/>
    <p:sldId id="285" r:id="rId9"/>
    <p:sldId id="288" r:id="rId10"/>
    <p:sldId id="286" r:id="rId11"/>
    <p:sldId id="287" r:id="rId12"/>
    <p:sldId id="263" r:id="rId13"/>
    <p:sldId id="291" r:id="rId14"/>
    <p:sldId id="283" r:id="rId15"/>
    <p:sldId id="260" r:id="rId16"/>
    <p:sldId id="290" r:id="rId17"/>
    <p:sldId id="265" r:id="rId18"/>
    <p:sldId id="266" r:id="rId19"/>
    <p:sldId id="267" r:id="rId20"/>
    <p:sldId id="268" r:id="rId2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F84DD79-7978-4286-9C71-41EC7AE64041}" v="1483" dt="2026-09-14T19:05:24.2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79613" autoAdjust="0"/>
  </p:normalViewPr>
  <p:slideViewPr>
    <p:cSldViewPr>
      <p:cViewPr>
        <p:scale>
          <a:sx n="50" d="100"/>
          <a:sy n="50" d="100"/>
        </p:scale>
        <p:origin x="2371" y="384"/>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Gaskin" userId="cab84fc2-d251-4fb8-98e7-104bc4842fde" providerId="ADAL" clId="{F4464913-48F0-477B-B15E-D9938DEFA911}"/>
    <pc:docChg chg="undo custSel addSld delSld modSld sldOrd">
      <pc:chgData name="Sarah Gaskin" userId="cab84fc2-d251-4fb8-98e7-104bc4842fde" providerId="ADAL" clId="{F4464913-48F0-477B-B15E-D9938DEFA911}" dt="2026-09-14T19:05:34.416" v="2345" actId="20577"/>
      <pc:docMkLst>
        <pc:docMk/>
      </pc:docMkLst>
      <pc:sldChg chg="modSp mod">
        <pc:chgData name="Sarah Gaskin" userId="cab84fc2-d251-4fb8-98e7-104bc4842fde" providerId="ADAL" clId="{F4464913-48F0-477B-B15E-D9938DEFA911}" dt="2026-09-14T18:29:53.707" v="0" actId="1076"/>
        <pc:sldMkLst>
          <pc:docMk/>
          <pc:sldMk cId="3856785483" sldId="256"/>
        </pc:sldMkLst>
        <pc:spChg chg="mod">
          <ac:chgData name="Sarah Gaskin" userId="cab84fc2-d251-4fb8-98e7-104bc4842fde" providerId="ADAL" clId="{F4464913-48F0-477B-B15E-D9938DEFA911}" dt="2026-09-14T18:29:53.707" v="0" actId="1076"/>
          <ac:spMkLst>
            <pc:docMk/>
            <pc:sldMk cId="3856785483" sldId="256"/>
            <ac:spMk id="7" creationId="{00000000-0000-0000-0000-000000000000}"/>
          </ac:spMkLst>
        </pc:spChg>
      </pc:sldChg>
      <pc:sldChg chg="modSp modAnim">
        <pc:chgData name="Sarah Gaskin" userId="cab84fc2-d251-4fb8-98e7-104bc4842fde" providerId="ADAL" clId="{F4464913-48F0-477B-B15E-D9938DEFA911}" dt="2026-09-14T18:55:08.088" v="1115"/>
        <pc:sldMkLst>
          <pc:docMk/>
          <pc:sldMk cId="1822625207" sldId="258"/>
        </pc:sldMkLst>
        <pc:spChg chg="mod">
          <ac:chgData name="Sarah Gaskin" userId="cab84fc2-d251-4fb8-98e7-104bc4842fde" providerId="ADAL" clId="{F4464913-48F0-477B-B15E-D9938DEFA911}" dt="2026-09-14T18:32:05.201" v="184" actId="33524"/>
          <ac:spMkLst>
            <pc:docMk/>
            <pc:sldMk cId="1822625207" sldId="258"/>
            <ac:spMk id="8" creationId="{00000000-0000-0000-0000-000000000000}"/>
          </ac:spMkLst>
        </pc:spChg>
      </pc:sldChg>
      <pc:sldChg chg="modSp mod">
        <pc:chgData name="Sarah Gaskin" userId="cab84fc2-d251-4fb8-98e7-104bc4842fde" providerId="ADAL" clId="{F4464913-48F0-477B-B15E-D9938DEFA911}" dt="2026-09-14T18:45:28.535" v="877" actId="20577"/>
        <pc:sldMkLst>
          <pc:docMk/>
          <pc:sldMk cId="3642619948" sldId="260"/>
        </pc:sldMkLst>
        <pc:spChg chg="mod">
          <ac:chgData name="Sarah Gaskin" userId="cab84fc2-d251-4fb8-98e7-104bc4842fde" providerId="ADAL" clId="{F4464913-48F0-477B-B15E-D9938DEFA911}" dt="2026-09-14T18:45:23.898" v="867" actId="1076"/>
          <ac:spMkLst>
            <pc:docMk/>
            <pc:sldMk cId="3642619948" sldId="260"/>
            <ac:spMk id="2" creationId="{4984649C-4976-1386-5478-4A9FD1F80FD9}"/>
          </ac:spMkLst>
        </pc:spChg>
        <pc:spChg chg="mod">
          <ac:chgData name="Sarah Gaskin" userId="cab84fc2-d251-4fb8-98e7-104bc4842fde" providerId="ADAL" clId="{F4464913-48F0-477B-B15E-D9938DEFA911}" dt="2026-09-14T18:45:28.535" v="877" actId="20577"/>
          <ac:spMkLst>
            <pc:docMk/>
            <pc:sldMk cId="3642619948" sldId="260"/>
            <ac:spMk id="3" creationId="{00000000-0000-0000-0000-000000000000}"/>
          </ac:spMkLst>
        </pc:spChg>
      </pc:sldChg>
      <pc:sldChg chg="delSp modSp mod">
        <pc:chgData name="Sarah Gaskin" userId="cab84fc2-d251-4fb8-98e7-104bc4842fde" providerId="ADAL" clId="{F4464913-48F0-477B-B15E-D9938DEFA911}" dt="2026-09-14T18:49:14.050" v="905" actId="1076"/>
        <pc:sldMkLst>
          <pc:docMk/>
          <pc:sldMk cId="89929483" sldId="265"/>
        </pc:sldMkLst>
        <pc:spChg chg="del mod">
          <ac:chgData name="Sarah Gaskin" userId="cab84fc2-d251-4fb8-98e7-104bc4842fde" providerId="ADAL" clId="{F4464913-48F0-477B-B15E-D9938DEFA911}" dt="2026-09-14T18:49:08.261" v="903" actId="478"/>
          <ac:spMkLst>
            <pc:docMk/>
            <pc:sldMk cId="89929483" sldId="265"/>
            <ac:spMk id="5" creationId="{F1BA687D-9CBB-A3EA-F482-D97640B37D38}"/>
          </ac:spMkLst>
        </pc:spChg>
        <pc:picChg chg="mod">
          <ac:chgData name="Sarah Gaskin" userId="cab84fc2-d251-4fb8-98e7-104bc4842fde" providerId="ADAL" clId="{F4464913-48F0-477B-B15E-D9938DEFA911}" dt="2026-09-14T18:49:14.050" v="905" actId="1076"/>
          <ac:picMkLst>
            <pc:docMk/>
            <pc:sldMk cId="89929483" sldId="265"/>
            <ac:picMk id="2" creationId="{1FC7AF52-6D85-EE32-4C1C-7703B6626D90}"/>
          </ac:picMkLst>
        </pc:picChg>
      </pc:sldChg>
      <pc:sldChg chg="modSp mod modAnim">
        <pc:chgData name="Sarah Gaskin" userId="cab84fc2-d251-4fb8-98e7-104bc4842fde" providerId="ADAL" clId="{F4464913-48F0-477B-B15E-D9938DEFA911}" dt="2026-09-14T18:50:04.286" v="943" actId="20577"/>
        <pc:sldMkLst>
          <pc:docMk/>
          <pc:sldMk cId="2077380703" sldId="266"/>
        </pc:sldMkLst>
        <pc:spChg chg="mod">
          <ac:chgData name="Sarah Gaskin" userId="cab84fc2-d251-4fb8-98e7-104bc4842fde" providerId="ADAL" clId="{F4464913-48F0-477B-B15E-D9938DEFA911}" dt="2026-09-14T18:50:04.286" v="943" actId="20577"/>
          <ac:spMkLst>
            <pc:docMk/>
            <pc:sldMk cId="2077380703" sldId="266"/>
            <ac:spMk id="3" creationId="{00000000-0000-0000-0000-000000000000}"/>
          </ac:spMkLst>
        </pc:spChg>
        <pc:spChg chg="mod">
          <ac:chgData name="Sarah Gaskin" userId="cab84fc2-d251-4fb8-98e7-104bc4842fde" providerId="ADAL" clId="{F4464913-48F0-477B-B15E-D9938DEFA911}" dt="2026-09-14T18:49:23.435" v="907" actId="1076"/>
          <ac:spMkLst>
            <pc:docMk/>
            <pc:sldMk cId="2077380703" sldId="266"/>
            <ac:spMk id="4" creationId="{BCE82666-7076-F7DA-A66F-4D29BA0A49C3}"/>
          </ac:spMkLst>
        </pc:spChg>
      </pc:sldChg>
      <pc:sldChg chg="modSp mod">
        <pc:chgData name="Sarah Gaskin" userId="cab84fc2-d251-4fb8-98e7-104bc4842fde" providerId="ADAL" clId="{F4464913-48F0-477B-B15E-D9938DEFA911}" dt="2026-09-14T18:50:12.843" v="944" actId="1076"/>
        <pc:sldMkLst>
          <pc:docMk/>
          <pc:sldMk cId="2592986860" sldId="267"/>
        </pc:sldMkLst>
        <pc:spChg chg="mod">
          <ac:chgData name="Sarah Gaskin" userId="cab84fc2-d251-4fb8-98e7-104bc4842fde" providerId="ADAL" clId="{F4464913-48F0-477B-B15E-D9938DEFA911}" dt="2026-09-14T18:50:12.843" v="944" actId="1076"/>
          <ac:spMkLst>
            <pc:docMk/>
            <pc:sldMk cId="2592986860" sldId="267"/>
            <ac:spMk id="3" creationId="{00000000-0000-0000-0000-000000000000}"/>
          </ac:spMkLst>
        </pc:spChg>
      </pc:sldChg>
      <pc:sldChg chg="modSp modAnim">
        <pc:chgData name="Sarah Gaskin" userId="cab84fc2-d251-4fb8-98e7-104bc4842fde" providerId="ADAL" clId="{F4464913-48F0-477B-B15E-D9938DEFA911}" dt="2026-09-14T18:51:32.842" v="977" actId="20577"/>
        <pc:sldMkLst>
          <pc:docMk/>
          <pc:sldMk cId="1087655281" sldId="279"/>
        </pc:sldMkLst>
        <pc:spChg chg="mod">
          <ac:chgData name="Sarah Gaskin" userId="cab84fc2-d251-4fb8-98e7-104bc4842fde" providerId="ADAL" clId="{F4464913-48F0-477B-B15E-D9938DEFA911}" dt="2026-09-14T18:51:32.842" v="977" actId="20577"/>
          <ac:spMkLst>
            <pc:docMk/>
            <pc:sldMk cId="1087655281" sldId="279"/>
            <ac:spMk id="2" creationId="{00000000-0000-0000-0000-000000000000}"/>
          </ac:spMkLst>
        </pc:spChg>
      </pc:sldChg>
      <pc:sldChg chg="modSp modNotesTx">
        <pc:chgData name="Sarah Gaskin" userId="cab84fc2-d251-4fb8-98e7-104bc4842fde" providerId="ADAL" clId="{F4464913-48F0-477B-B15E-D9938DEFA911}" dt="2026-09-14T18:54:50.277" v="1114" actId="6549"/>
        <pc:sldMkLst>
          <pc:docMk/>
          <pc:sldMk cId="83148071" sldId="281"/>
        </pc:sldMkLst>
        <pc:spChg chg="mod">
          <ac:chgData name="Sarah Gaskin" userId="cab84fc2-d251-4fb8-98e7-104bc4842fde" providerId="ADAL" clId="{F4464913-48F0-477B-B15E-D9938DEFA911}" dt="2026-09-14T18:54:50.277" v="1114" actId="6549"/>
          <ac:spMkLst>
            <pc:docMk/>
            <pc:sldMk cId="83148071" sldId="281"/>
            <ac:spMk id="2" creationId="{00000000-0000-0000-0000-000000000000}"/>
          </ac:spMkLst>
        </pc:spChg>
      </pc:sldChg>
      <pc:sldChg chg="modSp mod modAnim">
        <pc:chgData name="Sarah Gaskin" userId="cab84fc2-d251-4fb8-98e7-104bc4842fde" providerId="ADAL" clId="{F4464913-48F0-477B-B15E-D9938DEFA911}" dt="2026-09-14T18:57:57.943" v="1147"/>
        <pc:sldMkLst>
          <pc:docMk/>
          <pc:sldMk cId="860621499" sldId="283"/>
        </pc:sldMkLst>
        <pc:spChg chg="mod">
          <ac:chgData name="Sarah Gaskin" userId="cab84fc2-d251-4fb8-98e7-104bc4842fde" providerId="ADAL" clId="{F4464913-48F0-477B-B15E-D9938DEFA911}" dt="2026-09-14T18:45:10.984" v="865" actId="14100"/>
          <ac:spMkLst>
            <pc:docMk/>
            <pc:sldMk cId="860621499" sldId="283"/>
            <ac:spMk id="6" creationId="{A4DB1359-47F9-03D2-2E19-802B9458CBAE}"/>
          </ac:spMkLst>
        </pc:spChg>
        <pc:picChg chg="mod">
          <ac:chgData name="Sarah Gaskin" userId="cab84fc2-d251-4fb8-98e7-104bc4842fde" providerId="ADAL" clId="{F4464913-48F0-477B-B15E-D9938DEFA911}" dt="2026-09-14T18:45:06.052" v="863" actId="14100"/>
          <ac:picMkLst>
            <pc:docMk/>
            <pc:sldMk cId="860621499" sldId="283"/>
            <ac:picMk id="2" creationId="{55A6ABB4-51A0-1D37-F8CA-7114C7F67635}"/>
          </ac:picMkLst>
        </pc:picChg>
      </pc:sldChg>
      <pc:sldChg chg="modSp mod modAnim">
        <pc:chgData name="Sarah Gaskin" userId="cab84fc2-d251-4fb8-98e7-104bc4842fde" providerId="ADAL" clId="{F4464913-48F0-477B-B15E-D9938DEFA911}" dt="2026-09-14T18:56:11.641" v="1131"/>
        <pc:sldMkLst>
          <pc:docMk/>
          <pc:sldMk cId="533289366" sldId="286"/>
        </pc:sldMkLst>
        <pc:spChg chg="mod">
          <ac:chgData name="Sarah Gaskin" userId="cab84fc2-d251-4fb8-98e7-104bc4842fde" providerId="ADAL" clId="{F4464913-48F0-477B-B15E-D9938DEFA911}" dt="2026-09-14T18:43:16.316" v="774" actId="27636"/>
          <ac:spMkLst>
            <pc:docMk/>
            <pc:sldMk cId="533289366" sldId="286"/>
            <ac:spMk id="3" creationId="{71493284-DCD3-DA80-3CBA-0DB56A943D2E}"/>
          </ac:spMkLst>
        </pc:spChg>
      </pc:sldChg>
      <pc:sldChg chg="modSp mod modAnim modNotesTx">
        <pc:chgData name="Sarah Gaskin" userId="cab84fc2-d251-4fb8-98e7-104bc4842fde" providerId="ADAL" clId="{F4464913-48F0-477B-B15E-D9938DEFA911}" dt="2026-09-14T18:56:27.481" v="1134"/>
        <pc:sldMkLst>
          <pc:docMk/>
          <pc:sldMk cId="1254005101" sldId="287"/>
        </pc:sldMkLst>
        <pc:spChg chg="mod">
          <ac:chgData name="Sarah Gaskin" userId="cab84fc2-d251-4fb8-98e7-104bc4842fde" providerId="ADAL" clId="{F4464913-48F0-477B-B15E-D9938DEFA911}" dt="2026-09-14T18:43:05.861" v="771" actId="20577"/>
          <ac:spMkLst>
            <pc:docMk/>
            <pc:sldMk cId="1254005101" sldId="287"/>
            <ac:spMk id="3" creationId="{E4CBD101-7569-A9FD-564B-7BAA08FE0EC7}"/>
          </ac:spMkLst>
        </pc:spChg>
        <pc:spChg chg="mod">
          <ac:chgData name="Sarah Gaskin" userId="cab84fc2-d251-4fb8-98e7-104bc4842fde" providerId="ADAL" clId="{F4464913-48F0-477B-B15E-D9938DEFA911}" dt="2026-09-14T18:43:31.312" v="808" actId="20577"/>
          <ac:spMkLst>
            <pc:docMk/>
            <pc:sldMk cId="1254005101" sldId="287"/>
            <ac:spMk id="6" creationId="{2AE4C307-5C13-995B-95FE-1876A28FBC66}"/>
          </ac:spMkLst>
        </pc:spChg>
      </pc:sldChg>
      <pc:sldChg chg="addSp delSp modSp mod ord modAnim modNotesTx">
        <pc:chgData name="Sarah Gaskin" userId="cab84fc2-d251-4fb8-98e7-104bc4842fde" providerId="ADAL" clId="{F4464913-48F0-477B-B15E-D9938DEFA911}" dt="2026-09-14T18:55:38.266" v="1124" actId="20577"/>
        <pc:sldMkLst>
          <pc:docMk/>
          <pc:sldMk cId="3513085865" sldId="288"/>
        </pc:sldMkLst>
        <pc:spChg chg="add del mod">
          <ac:chgData name="Sarah Gaskin" userId="cab84fc2-d251-4fb8-98e7-104bc4842fde" providerId="ADAL" clId="{F4464913-48F0-477B-B15E-D9938DEFA911}" dt="2026-09-14T18:35:41.421" v="330"/>
          <ac:spMkLst>
            <pc:docMk/>
            <pc:sldMk cId="3513085865" sldId="288"/>
            <ac:spMk id="4" creationId="{6907A5D4-4B88-8CEE-BF41-2F8BB2E804AE}"/>
          </ac:spMkLst>
        </pc:spChg>
        <pc:spChg chg="add mod">
          <ac:chgData name="Sarah Gaskin" userId="cab84fc2-d251-4fb8-98e7-104bc4842fde" providerId="ADAL" clId="{F4464913-48F0-477B-B15E-D9938DEFA911}" dt="2026-09-14T18:35:40.626" v="328" actId="115"/>
          <ac:spMkLst>
            <pc:docMk/>
            <pc:sldMk cId="3513085865" sldId="288"/>
            <ac:spMk id="5" creationId="{E85AFBE7-BA9C-59C4-8B46-E66AFD7070BE}"/>
          </ac:spMkLst>
        </pc:spChg>
        <pc:spChg chg="mod">
          <ac:chgData name="Sarah Gaskin" userId="cab84fc2-d251-4fb8-98e7-104bc4842fde" providerId="ADAL" clId="{F4464913-48F0-477B-B15E-D9938DEFA911}" dt="2026-09-14T18:41:33.272" v="658" actId="255"/>
          <ac:spMkLst>
            <pc:docMk/>
            <pc:sldMk cId="3513085865" sldId="288"/>
            <ac:spMk id="7" creationId="{DE271F24-9BC4-207F-46FA-DE8D9A88D30B}"/>
          </ac:spMkLst>
        </pc:spChg>
      </pc:sldChg>
      <pc:sldChg chg="modSp del mod modAnim">
        <pc:chgData name="Sarah Gaskin" userId="cab84fc2-d251-4fb8-98e7-104bc4842fde" providerId="ADAL" clId="{F4464913-48F0-477B-B15E-D9938DEFA911}" dt="2026-09-14T18:59:41.726" v="1473" actId="47"/>
        <pc:sldMkLst>
          <pc:docMk/>
          <pc:sldMk cId="1939230192" sldId="289"/>
        </pc:sldMkLst>
        <pc:spChg chg="mod">
          <ac:chgData name="Sarah Gaskin" userId="cab84fc2-d251-4fb8-98e7-104bc4842fde" providerId="ADAL" clId="{F4464913-48F0-477B-B15E-D9938DEFA911}" dt="2026-09-14T18:57:29.431" v="1143" actId="12"/>
          <ac:spMkLst>
            <pc:docMk/>
            <pc:sldMk cId="1939230192" sldId="289"/>
            <ac:spMk id="3" creationId="{C9649BDF-D3F5-6D51-2A76-F7F5D37E50DB}"/>
          </ac:spMkLst>
        </pc:spChg>
      </pc:sldChg>
      <pc:sldChg chg="modSp mod">
        <pc:chgData name="Sarah Gaskin" userId="cab84fc2-d251-4fb8-98e7-104bc4842fde" providerId="ADAL" clId="{F4464913-48F0-477B-B15E-D9938DEFA911}" dt="2026-09-14T18:46:21.805" v="899" actId="20577"/>
        <pc:sldMkLst>
          <pc:docMk/>
          <pc:sldMk cId="878953074" sldId="290"/>
        </pc:sldMkLst>
        <pc:spChg chg="mod">
          <ac:chgData name="Sarah Gaskin" userId="cab84fc2-d251-4fb8-98e7-104bc4842fde" providerId="ADAL" clId="{F4464913-48F0-477B-B15E-D9938DEFA911}" dt="2026-09-14T18:45:43.375" v="879" actId="1076"/>
          <ac:spMkLst>
            <pc:docMk/>
            <pc:sldMk cId="878953074" sldId="290"/>
            <ac:spMk id="2" creationId="{CF8D3255-5FD3-89AE-6EBB-9A343D64FB4F}"/>
          </ac:spMkLst>
        </pc:spChg>
        <pc:spChg chg="mod">
          <ac:chgData name="Sarah Gaskin" userId="cab84fc2-d251-4fb8-98e7-104bc4842fde" providerId="ADAL" clId="{F4464913-48F0-477B-B15E-D9938DEFA911}" dt="2026-09-14T18:46:21.805" v="899" actId="20577"/>
          <ac:spMkLst>
            <pc:docMk/>
            <pc:sldMk cId="878953074" sldId="290"/>
            <ac:spMk id="3" creationId="{57016AB4-A0D8-48B4-1AD7-02CF039D94C5}"/>
          </ac:spMkLst>
        </pc:spChg>
      </pc:sldChg>
      <pc:sldChg chg="delSp modSp add mod ord modAnim modNotesTx">
        <pc:chgData name="Sarah Gaskin" userId="cab84fc2-d251-4fb8-98e7-104bc4842fde" providerId="ADAL" clId="{F4464913-48F0-477B-B15E-D9938DEFA911}" dt="2026-09-14T19:05:34.416" v="2345" actId="20577"/>
        <pc:sldMkLst>
          <pc:docMk/>
          <pc:sldMk cId="4194757213" sldId="291"/>
        </pc:sldMkLst>
        <pc:spChg chg="mod">
          <ac:chgData name="Sarah Gaskin" userId="cab84fc2-d251-4fb8-98e7-104bc4842fde" providerId="ADAL" clId="{F4464913-48F0-477B-B15E-D9938DEFA911}" dt="2026-09-14T19:05:24.287" v="2344" actId="20577"/>
          <ac:spMkLst>
            <pc:docMk/>
            <pc:sldMk cId="4194757213" sldId="291"/>
            <ac:spMk id="3" creationId="{A0E53016-FD6A-0D29-E4E9-9FA5120FEA5D}"/>
          </ac:spMkLst>
        </pc:spChg>
        <pc:spChg chg="mod">
          <ac:chgData name="Sarah Gaskin" userId="cab84fc2-d251-4fb8-98e7-104bc4842fde" providerId="ADAL" clId="{F4464913-48F0-477B-B15E-D9938DEFA911}" dt="2026-09-14T18:58:21.362" v="1157" actId="20577"/>
          <ac:spMkLst>
            <pc:docMk/>
            <pc:sldMk cId="4194757213" sldId="291"/>
            <ac:spMk id="6" creationId="{48257310-763D-A0CA-155E-FC0D877B5433}"/>
          </ac:spMkLst>
        </pc:spChg>
        <pc:picChg chg="del">
          <ac:chgData name="Sarah Gaskin" userId="cab84fc2-d251-4fb8-98e7-104bc4842fde" providerId="ADAL" clId="{F4464913-48F0-477B-B15E-D9938DEFA911}" dt="2026-09-14T18:58:24.008" v="1158" actId="478"/>
          <ac:picMkLst>
            <pc:docMk/>
            <pc:sldMk cId="4194757213" sldId="291"/>
            <ac:picMk id="2" creationId="{C69965AB-B549-B968-C91F-7E633396CB98}"/>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DB98BE-CE18-4113-9361-D438538178ED}" type="datetimeFigureOut">
              <a:rPr lang="en-GB" smtClean="0"/>
              <a:t>14/09/2026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5B782B-4532-4C24-9A06-4BAB658DE5EE}" type="slidenum">
              <a:rPr lang="en-GB" smtClean="0"/>
              <a:t>‹#›</a:t>
            </a:fld>
            <a:endParaRPr lang="en-GB"/>
          </a:p>
        </p:txBody>
      </p:sp>
    </p:spTree>
    <p:extLst>
      <p:ext uri="{BB962C8B-B14F-4D97-AF65-F5344CB8AC3E}">
        <p14:creationId xmlns:p14="http://schemas.microsoft.com/office/powerpoint/2010/main" val="4038976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spcBef>
                <a:spcPts val="1000"/>
              </a:spcBef>
              <a:buFont typeface="Arial"/>
              <a:buNone/>
            </a:pPr>
            <a:endParaRPr lang="en-GB" dirty="0"/>
          </a:p>
        </p:txBody>
      </p:sp>
      <p:sp>
        <p:nvSpPr>
          <p:cNvPr id="4" name="Slide Number Placeholder 3"/>
          <p:cNvSpPr>
            <a:spLocks noGrp="1"/>
          </p:cNvSpPr>
          <p:nvPr>
            <p:ph type="sldNum" sz="quarter" idx="5"/>
          </p:nvPr>
        </p:nvSpPr>
        <p:spPr/>
        <p:txBody>
          <a:bodyPr/>
          <a:lstStyle/>
          <a:p>
            <a:fld id="{295B782B-4532-4C24-9A06-4BAB658DE5EE}" type="slidenum">
              <a:rPr lang="en-GB" smtClean="0"/>
              <a:t>2</a:t>
            </a:fld>
            <a:endParaRPr lang="en-GB"/>
          </a:p>
        </p:txBody>
      </p:sp>
    </p:spTree>
    <p:extLst>
      <p:ext uri="{BB962C8B-B14F-4D97-AF65-F5344CB8AC3E}">
        <p14:creationId xmlns:p14="http://schemas.microsoft.com/office/powerpoint/2010/main" val="42362587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solidFill>
                  <a:srgbClr val="404040"/>
                </a:solidFill>
                <a:ea typeface="Calibri"/>
                <a:cs typeface="Calibri"/>
              </a:rPr>
              <a:t>Recommend ordering lunches at home as if left for children to do they will often just choose a sandwich!</a:t>
            </a:r>
          </a:p>
        </p:txBody>
      </p:sp>
      <p:sp>
        <p:nvSpPr>
          <p:cNvPr id="4" name="Slide Number Placeholder 3"/>
          <p:cNvSpPr>
            <a:spLocks noGrp="1"/>
          </p:cNvSpPr>
          <p:nvPr>
            <p:ph type="sldNum" sz="quarter" idx="5"/>
          </p:nvPr>
        </p:nvSpPr>
        <p:spPr/>
        <p:txBody>
          <a:bodyPr/>
          <a:lstStyle/>
          <a:p>
            <a:fld id="{295B782B-4532-4C24-9A06-4BAB658DE5EE}" type="slidenum">
              <a:rPr lang="en-GB" smtClean="0"/>
              <a:t>3</a:t>
            </a:fld>
            <a:endParaRPr lang="en-GB"/>
          </a:p>
        </p:txBody>
      </p:sp>
    </p:spTree>
    <p:extLst>
      <p:ext uri="{BB962C8B-B14F-4D97-AF65-F5344CB8AC3E}">
        <p14:creationId xmlns:p14="http://schemas.microsoft.com/office/powerpoint/2010/main" val="13382702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295B782B-4532-4C24-9A06-4BAB658DE5EE}" type="slidenum">
              <a:rPr lang="en-GB" smtClean="0"/>
              <a:t>4</a:t>
            </a:fld>
            <a:endParaRPr lang="en-GB"/>
          </a:p>
        </p:txBody>
      </p:sp>
    </p:spTree>
    <p:extLst>
      <p:ext uri="{BB962C8B-B14F-4D97-AF65-F5344CB8AC3E}">
        <p14:creationId xmlns:p14="http://schemas.microsoft.com/office/powerpoint/2010/main" val="6201278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5</a:t>
            </a:fld>
            <a:endParaRPr lang="en-GB"/>
          </a:p>
        </p:txBody>
      </p:sp>
    </p:spTree>
    <p:extLst>
      <p:ext uri="{BB962C8B-B14F-4D97-AF65-F5344CB8AC3E}">
        <p14:creationId xmlns:p14="http://schemas.microsoft.com/office/powerpoint/2010/main" val="26417333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6</a:t>
            </a:fld>
            <a:endParaRPr lang="en-GB"/>
          </a:p>
        </p:txBody>
      </p:sp>
    </p:spTree>
    <p:extLst>
      <p:ext uri="{BB962C8B-B14F-4D97-AF65-F5344CB8AC3E}">
        <p14:creationId xmlns:p14="http://schemas.microsoft.com/office/powerpoint/2010/main" val="1766891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solidFill>
                <a:srgbClr val="000000"/>
              </a:solidFill>
              <a:ea typeface="Calibri"/>
              <a:cs typeface="Calibri"/>
            </a:endParaRPr>
          </a:p>
        </p:txBody>
      </p:sp>
      <p:sp>
        <p:nvSpPr>
          <p:cNvPr id="4" name="Slide Number Placeholder 3"/>
          <p:cNvSpPr>
            <a:spLocks noGrp="1"/>
          </p:cNvSpPr>
          <p:nvPr>
            <p:ph type="sldNum" sz="quarter" idx="5"/>
          </p:nvPr>
        </p:nvSpPr>
        <p:spPr/>
        <p:txBody>
          <a:bodyPr/>
          <a:lstStyle/>
          <a:p>
            <a:fld id="{295B782B-4532-4C24-9A06-4BAB658DE5EE}" type="slidenum">
              <a:rPr lang="en-GB" smtClean="0"/>
              <a:t>7</a:t>
            </a:fld>
            <a:endParaRPr lang="en-GB"/>
          </a:p>
        </p:txBody>
      </p:sp>
    </p:spTree>
    <p:extLst>
      <p:ext uri="{BB962C8B-B14F-4D97-AF65-F5344CB8AC3E}">
        <p14:creationId xmlns:p14="http://schemas.microsoft.com/office/powerpoint/2010/main" val="3944744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Reading for fluency books – Year 2 </a:t>
            </a:r>
          </a:p>
          <a:p>
            <a:r>
              <a:rPr lang="en-GB" dirty="0"/>
              <a:t>AR – Year 2/3 </a:t>
            </a:r>
          </a:p>
        </p:txBody>
      </p:sp>
      <p:sp>
        <p:nvSpPr>
          <p:cNvPr id="4" name="Slide Number Placeholder 3"/>
          <p:cNvSpPr>
            <a:spLocks noGrp="1"/>
          </p:cNvSpPr>
          <p:nvPr>
            <p:ph type="sldNum" sz="quarter" idx="5"/>
          </p:nvPr>
        </p:nvSpPr>
        <p:spPr/>
        <p:txBody>
          <a:bodyPr/>
          <a:lstStyle/>
          <a:p>
            <a:fld id="{295B782B-4532-4C24-9A06-4BAB658DE5EE}" type="slidenum">
              <a:rPr lang="en-GB" smtClean="0"/>
              <a:t>8</a:t>
            </a:fld>
            <a:endParaRPr lang="en-GB"/>
          </a:p>
        </p:txBody>
      </p:sp>
    </p:spTree>
    <p:extLst>
      <p:ext uri="{BB962C8B-B14F-4D97-AF65-F5344CB8AC3E}">
        <p14:creationId xmlns:p14="http://schemas.microsoft.com/office/powerpoint/2010/main" val="39926965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6A2FB-DD47-4C34-BF31-9EBFB10CBA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1A6E26-5323-1E34-5E84-75451E08EFD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ECD6F-40E5-F1E2-29E3-50C7D5A3B7C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BC3F7BA-0E70-D1CC-AAC9-3314471E82BF}"/>
              </a:ext>
            </a:extLst>
          </p:cNvPr>
          <p:cNvSpPr>
            <a:spLocks noGrp="1"/>
          </p:cNvSpPr>
          <p:nvPr>
            <p:ph type="sldNum" sz="quarter" idx="5"/>
          </p:nvPr>
        </p:nvSpPr>
        <p:spPr/>
        <p:txBody>
          <a:bodyPr/>
          <a:lstStyle/>
          <a:p>
            <a:fld id="{295B782B-4532-4C24-9A06-4BAB658DE5EE}" type="slidenum">
              <a:rPr lang="en-GB" smtClean="0"/>
              <a:t>10</a:t>
            </a:fld>
            <a:endParaRPr lang="en-GB"/>
          </a:p>
        </p:txBody>
      </p:sp>
    </p:spTree>
    <p:extLst>
      <p:ext uri="{BB962C8B-B14F-4D97-AF65-F5344CB8AC3E}">
        <p14:creationId xmlns:p14="http://schemas.microsoft.com/office/powerpoint/2010/main" val="2942326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11</a:t>
            </a:fld>
            <a:endParaRPr lang="en-GB"/>
          </a:p>
        </p:txBody>
      </p:sp>
    </p:spTree>
    <p:extLst>
      <p:ext uri="{BB962C8B-B14F-4D97-AF65-F5344CB8AC3E}">
        <p14:creationId xmlns:p14="http://schemas.microsoft.com/office/powerpoint/2010/main" val="31198713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solidFill>
                <a:srgbClr val="404040"/>
              </a:solidFill>
              <a:ea typeface="Calibri"/>
              <a:cs typeface="Calibri"/>
            </a:endParaRPr>
          </a:p>
        </p:txBody>
      </p:sp>
      <p:sp>
        <p:nvSpPr>
          <p:cNvPr id="4" name="Slide Number Placeholder 3"/>
          <p:cNvSpPr>
            <a:spLocks noGrp="1"/>
          </p:cNvSpPr>
          <p:nvPr>
            <p:ph type="sldNum" sz="quarter" idx="5"/>
          </p:nvPr>
        </p:nvSpPr>
        <p:spPr/>
        <p:txBody>
          <a:bodyPr/>
          <a:lstStyle/>
          <a:p>
            <a:fld id="{295B782B-4532-4C24-9A06-4BAB658DE5EE}" type="slidenum">
              <a:rPr lang="en-GB" smtClean="0"/>
              <a:t>12</a:t>
            </a:fld>
            <a:endParaRPr lang="en-GB"/>
          </a:p>
        </p:txBody>
      </p:sp>
    </p:spTree>
    <p:extLst>
      <p:ext uri="{BB962C8B-B14F-4D97-AF65-F5344CB8AC3E}">
        <p14:creationId xmlns:p14="http://schemas.microsoft.com/office/powerpoint/2010/main" val="41625434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p>
        </p:txBody>
      </p:sp>
      <p:sp>
        <p:nvSpPr>
          <p:cNvPr id="4" name="Slide Number Placeholder 3"/>
          <p:cNvSpPr>
            <a:spLocks noGrp="1"/>
          </p:cNvSpPr>
          <p:nvPr>
            <p:ph type="sldNum" sz="quarter" idx="5"/>
          </p:nvPr>
        </p:nvSpPr>
        <p:spPr/>
        <p:txBody>
          <a:bodyPr/>
          <a:lstStyle/>
          <a:p>
            <a:fld id="{295B782B-4532-4C24-9A06-4BAB658DE5EE}" type="slidenum">
              <a:rPr lang="en-GB" smtClean="0"/>
              <a:t>14</a:t>
            </a:fld>
            <a:endParaRPr lang="en-GB"/>
          </a:p>
        </p:txBody>
      </p:sp>
    </p:spTree>
    <p:extLst>
      <p:ext uri="{BB962C8B-B14F-4D97-AF65-F5344CB8AC3E}">
        <p14:creationId xmlns:p14="http://schemas.microsoft.com/office/powerpoint/2010/main" val="15878293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95B782B-4532-4C24-9A06-4BAB658DE5EE}" type="slidenum">
              <a:rPr lang="en-GB" smtClean="0"/>
              <a:t>15</a:t>
            </a:fld>
            <a:endParaRPr lang="en-GB"/>
          </a:p>
        </p:txBody>
      </p:sp>
    </p:spTree>
    <p:extLst>
      <p:ext uri="{BB962C8B-B14F-4D97-AF65-F5344CB8AC3E}">
        <p14:creationId xmlns:p14="http://schemas.microsoft.com/office/powerpoint/2010/main" val="41472740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4091194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6386070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1894418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2B4E3F2-8F6A-4C80-B9C2-B553DC34A643}"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797921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2B4E3F2-8F6A-4C80-B9C2-B553DC34A643}" type="datetimeFigureOut">
              <a:rPr lang="en-GB" smtClean="0"/>
              <a:t>14/09/2026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973860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2B4E3F2-8F6A-4C80-B9C2-B553DC34A643}" type="datetimeFigureOut">
              <a:rPr lang="en-GB" smtClean="0"/>
              <a:t>14/09/2026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605992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2B4E3F2-8F6A-4C80-B9C2-B553DC34A643}" type="datetimeFigureOut">
              <a:rPr lang="en-GB" smtClean="0"/>
              <a:t>14/09/2026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7746603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E2B4E3F2-8F6A-4C80-B9C2-B553DC34A643}"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0228826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E2B4E3F2-8F6A-4C80-B9C2-B553DC34A643}" type="datetimeFigureOut">
              <a:rPr lang="en-GB" smtClean="0"/>
              <a:t>14/09/2026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679517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3030333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5575279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23726742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41244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1377620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34274160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2B4E3F2-8F6A-4C80-B9C2-B553DC34A643}" type="datetimeFigureOut">
              <a:rPr lang="en-GB" smtClean="0"/>
              <a:t>14/09/2026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8967E6-8BCE-4D63-A332-4CAE64FE33C5}" type="slidenum">
              <a:rPr lang="en-GB" smtClean="0"/>
              <a:t>‹#›</a:t>
            </a:fld>
            <a:endParaRPr lang="en-GB"/>
          </a:p>
        </p:txBody>
      </p:sp>
    </p:spTree>
    <p:extLst>
      <p:ext uri="{BB962C8B-B14F-4D97-AF65-F5344CB8AC3E}">
        <p14:creationId xmlns:p14="http://schemas.microsoft.com/office/powerpoint/2010/main" val="1899624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E2B4E3F2-8F6A-4C80-B9C2-B553DC34A643}" type="datetimeFigureOut">
              <a:rPr lang="en-GB" smtClean="0"/>
              <a:t>14/09/2026</a:t>
            </a:fld>
            <a:endParaRPr lang="en-GB"/>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A68967E6-8BCE-4D63-A332-4CAE64FE33C5}" type="slidenum">
              <a:rPr lang="en-GB" smtClean="0"/>
              <a:t>‹#›</a:t>
            </a:fld>
            <a:endParaRPr lang="en-GB"/>
          </a:p>
        </p:txBody>
      </p:sp>
    </p:spTree>
    <p:extLst>
      <p:ext uri="{BB962C8B-B14F-4D97-AF65-F5344CB8AC3E}">
        <p14:creationId xmlns:p14="http://schemas.microsoft.com/office/powerpoint/2010/main" val="1893031670"/>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971600" y="2708920"/>
            <a:ext cx="6086574" cy="2369093"/>
          </a:xfrm>
          <a:prstGeom prst="rect">
            <a:avLst/>
          </a:prstGeom>
        </p:spPr>
        <p:txBody>
          <a:bodyPr vert="horz" lIns="91440" tIns="45720" rIns="91440" bIns="45720" rtlCol="0" anchor="b">
            <a:no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spcBef>
                <a:spcPct val="0"/>
              </a:spcBef>
              <a:spcAft>
                <a:spcPts val="600"/>
              </a:spcAft>
            </a:pPr>
            <a:r>
              <a:rPr lang="en-US" sz="6600" b="1" cap="none" spc="0" dirty="0">
                <a:ln w="11430"/>
                <a:solidFill>
                  <a:schemeClr val="accent1"/>
                </a:solidFill>
                <a:effectLst>
                  <a:outerShdw blurRad="50800" dist="39000" dir="5460000" algn="tl">
                    <a:srgbClr val="000000">
                      <a:alpha val="38000"/>
                    </a:srgbClr>
                  </a:outerShdw>
                </a:effectLst>
                <a:latin typeface="Twinkl" panose="02000000000000000000" pitchFamily="2" charset="0"/>
                <a:ea typeface="+mj-ea"/>
                <a:cs typeface="+mj-cs"/>
              </a:rPr>
              <a:t>Welcome to Ladybirds and Dragonflies class</a:t>
            </a:r>
          </a:p>
        </p:txBody>
      </p:sp>
    </p:spTree>
    <p:extLst>
      <p:ext uri="{BB962C8B-B14F-4D97-AF65-F5344CB8AC3E}">
        <p14:creationId xmlns:p14="http://schemas.microsoft.com/office/powerpoint/2010/main" val="38567854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467544" y="1152620"/>
            <a:ext cx="6624736" cy="5890302"/>
          </a:xfrm>
          <a:prstGeom prst="rect">
            <a:avLst/>
          </a:prstGeom>
        </p:spPr>
        <p:txBody>
          <a:bodyPr lIns="91440" tIns="45720" rIns="91440" bIns="45720" anchor="t"/>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a:rPr>
              <a:t>The front gate will open from 8:45 </a:t>
            </a:r>
            <a:r>
              <a:rPr lang="en-GB" sz="2000" dirty="0" err="1">
                <a:latin typeface="Twinkl"/>
              </a:rPr>
              <a:t>a.m</a:t>
            </a:r>
            <a:r>
              <a:rPr lang="en-GB" sz="2000" dirty="0">
                <a:latin typeface="Twinkl"/>
              </a:rPr>
              <a:t> to give you access to the playground.</a:t>
            </a:r>
            <a:endParaRPr lang="en-US" dirty="0"/>
          </a:p>
          <a:p>
            <a:r>
              <a:rPr lang="en-GB" sz="2000" dirty="0">
                <a:latin typeface="Twinkl"/>
              </a:rPr>
              <a:t>Doors open at 8.50am which is the start of the registration time. Please make sure the children arrive promptly. </a:t>
            </a:r>
            <a:endParaRPr lang="en-GB" dirty="0"/>
          </a:p>
          <a:p>
            <a:r>
              <a:rPr lang="en-GB" sz="2000" dirty="0">
                <a:latin typeface="Twinkl"/>
              </a:rPr>
              <a:t>Miss Gaskin or Mrs Smith will be on the door to pass on messages to. </a:t>
            </a:r>
            <a:endParaRPr lang="en-GB" dirty="0"/>
          </a:p>
          <a:p>
            <a:r>
              <a:rPr lang="en-GB" sz="2000" dirty="0">
                <a:latin typeface="Twinkl"/>
              </a:rPr>
              <a:t>Children should enter the school independently.</a:t>
            </a:r>
            <a:endParaRPr lang="en-GB" dirty="0"/>
          </a:p>
          <a:p>
            <a:r>
              <a:rPr lang="en-GB" sz="2000" dirty="0">
                <a:latin typeface="Twinkl"/>
              </a:rPr>
              <a:t>Children complete their morning checklist.</a:t>
            </a:r>
            <a:r>
              <a:rPr lang="en-GB" sz="2000" dirty="0">
                <a:latin typeface="Twinkl" panose="02000000000000000000" pitchFamily="2" charset="0"/>
              </a:rPr>
              <a:t> </a:t>
            </a:r>
            <a:r>
              <a:rPr lang="en-GB" sz="2000" dirty="0">
                <a:solidFill>
                  <a:srgbClr val="404040"/>
                </a:solidFill>
                <a:latin typeface="Twinkl" panose="02000000000000000000" pitchFamily="2" charset="0"/>
              </a:rPr>
              <a:t>Children will hang their belongings on their peg, put their water bottles in the basket, place their book bag in their tray and check their lunch with a member of staff. They will then start a morning activity straight away.</a:t>
            </a:r>
            <a:endParaRPr lang="en-GB" sz="2000" dirty="0">
              <a:latin typeface="Twinkl" panose="02000000000000000000" pitchFamily="2" charset="0"/>
            </a:endParaRPr>
          </a:p>
          <a:p>
            <a:pPr marL="0" indent="0">
              <a:buFont typeface="Wingdings 3" charset="2"/>
              <a:buNone/>
            </a:pPr>
            <a:endParaRPr lang="en-GB" sz="1600" dirty="0"/>
          </a:p>
        </p:txBody>
      </p:sp>
      <p:sp>
        <p:nvSpPr>
          <p:cNvPr id="5" name="Title 3">
            <a:extLst>
              <a:ext uri="{FF2B5EF4-FFF2-40B4-BE49-F238E27FC236}">
                <a16:creationId xmlns:a16="http://schemas.microsoft.com/office/drawing/2014/main" id="{4E8315BE-398A-FC8F-6F65-FEB53183EF60}"/>
              </a:ext>
            </a:extLst>
          </p:cNvPr>
          <p:cNvSpPr txBox="1">
            <a:spLocks/>
          </p:cNvSpPr>
          <p:nvPr/>
        </p:nvSpPr>
        <p:spPr>
          <a:xfrm>
            <a:off x="0" y="44624"/>
            <a:ext cx="5076056"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Mornings</a:t>
            </a:r>
          </a:p>
        </p:txBody>
      </p:sp>
    </p:spTree>
    <p:extLst>
      <p:ext uri="{BB962C8B-B14F-4D97-AF65-F5344CB8AC3E}">
        <p14:creationId xmlns:p14="http://schemas.microsoft.com/office/powerpoint/2010/main" val="1087655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265653" y="1416208"/>
            <a:ext cx="7125112" cy="5325160"/>
          </a:xfrm>
          <a:prstGeom prst="rect">
            <a:avLst/>
          </a:prstGeom>
        </p:spPr>
        <p:txBody>
          <a:bodyPr lIns="91440" tIns="45720" rIns="91440" bIns="4572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panose="02000000000000000000" pitchFamily="2" charset="0"/>
              </a:rPr>
              <a:t>All EYFS and KS1 children are entitled to a free school meal. </a:t>
            </a:r>
            <a:r>
              <a:rPr lang="en-GB" sz="2000" dirty="0">
                <a:solidFill>
                  <a:srgbClr val="404040"/>
                </a:solidFill>
                <a:latin typeface="Twinkl" panose="02000000000000000000" pitchFamily="2" charset="0"/>
              </a:rPr>
              <a:t>Please order these online at home via </a:t>
            </a:r>
            <a:r>
              <a:rPr lang="en-GB" sz="2000" dirty="0" err="1">
                <a:solidFill>
                  <a:srgbClr val="404040"/>
                </a:solidFill>
                <a:latin typeface="Twinkl" panose="02000000000000000000" pitchFamily="2" charset="0"/>
              </a:rPr>
              <a:t>Bromcom</a:t>
            </a:r>
            <a:r>
              <a:rPr lang="en-GB" sz="2000" dirty="0">
                <a:solidFill>
                  <a:srgbClr val="404040"/>
                </a:solidFill>
                <a:latin typeface="Twinkl" panose="02000000000000000000" pitchFamily="2" charset="0"/>
              </a:rPr>
              <a:t>. However, if you forget children can order their lunch in the morning. </a:t>
            </a:r>
            <a:endParaRPr lang="en-GB" sz="2000" dirty="0">
              <a:latin typeface="Twinkl" panose="02000000000000000000" pitchFamily="2" charset="0"/>
            </a:endParaRPr>
          </a:p>
          <a:p>
            <a:r>
              <a:rPr lang="en-GB" sz="2000" dirty="0">
                <a:latin typeface="Twinkl" panose="02000000000000000000" pitchFamily="2" charset="0"/>
              </a:rPr>
              <a:t>Children will have fruit and vegetables available as their morning snack at school. </a:t>
            </a:r>
            <a:r>
              <a:rPr lang="en-GB" sz="2000" dirty="0">
                <a:solidFill>
                  <a:srgbClr val="404040"/>
                </a:solidFill>
                <a:latin typeface="Twinkl" panose="02000000000000000000" pitchFamily="2" charset="0"/>
              </a:rPr>
              <a:t>If you want to bring in your own then make sure it is a healthy snack. Reception children also access to daily milk.  </a:t>
            </a:r>
            <a:endParaRPr lang="en-GB" sz="2000" dirty="0">
              <a:latin typeface="Twinkl" panose="02000000000000000000" pitchFamily="2" charset="0"/>
            </a:endParaRPr>
          </a:p>
          <a:p>
            <a:r>
              <a:rPr lang="en-GB" sz="2000" dirty="0">
                <a:latin typeface="Twinkl" panose="02000000000000000000" pitchFamily="2" charset="0"/>
              </a:rPr>
              <a:t>All the information you need is on the website under ‘Parents'.</a:t>
            </a:r>
          </a:p>
          <a:p>
            <a:r>
              <a:rPr lang="en-GB" sz="2000" dirty="0">
                <a:latin typeface="Twinkl" panose="02000000000000000000" pitchFamily="2" charset="0"/>
              </a:rPr>
              <a:t>We ask that all children bring a named bottle containing water to drink every day. These will be refilled at school if needed. </a:t>
            </a:r>
          </a:p>
          <a:p>
            <a:endParaRPr lang="en-GB" sz="6000" dirty="0">
              <a:latin typeface="Twinkl" panose="02000000000000000000" pitchFamily="2" charset="0"/>
            </a:endParaRPr>
          </a:p>
          <a:p>
            <a:pPr marL="0" indent="0">
              <a:buNone/>
            </a:pPr>
            <a:endParaRPr lang="en-GB" sz="2400" dirty="0">
              <a:latin typeface="Comic Sans MS" panose="030F0702030302020204" pitchFamily="66" charset="0"/>
            </a:endParaRPr>
          </a:p>
          <a:p>
            <a:endParaRPr lang="en-GB" sz="2000" dirty="0">
              <a:latin typeface="Comic Sans MS" panose="030F0702030302020204" pitchFamily="66" charset="0"/>
            </a:endParaRPr>
          </a:p>
          <a:p>
            <a:endParaRPr lang="en-GB" sz="2000" dirty="0">
              <a:latin typeface="Comic Sans MS" panose="030F0702030302020204" pitchFamily="66" charset="0"/>
            </a:endParaRPr>
          </a:p>
        </p:txBody>
      </p:sp>
      <p:sp>
        <p:nvSpPr>
          <p:cNvPr id="5" name="Title 3">
            <a:extLst>
              <a:ext uri="{FF2B5EF4-FFF2-40B4-BE49-F238E27FC236}">
                <a16:creationId xmlns:a16="http://schemas.microsoft.com/office/drawing/2014/main" id="{5300093B-CC26-E79E-1D4C-73CDF6359C96}"/>
              </a:ext>
            </a:extLst>
          </p:cNvPr>
          <p:cNvSpPr txBox="1">
            <a:spLocks/>
          </p:cNvSpPr>
          <p:nvPr/>
        </p:nvSpPr>
        <p:spPr>
          <a:xfrm>
            <a:off x="-108520" y="31099"/>
            <a:ext cx="4072213"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Lunches</a:t>
            </a:r>
          </a:p>
        </p:txBody>
      </p:sp>
    </p:spTree>
    <p:extLst>
      <p:ext uri="{BB962C8B-B14F-4D97-AF65-F5344CB8AC3E}">
        <p14:creationId xmlns:p14="http://schemas.microsoft.com/office/powerpoint/2010/main" val="83148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
          <p:cNvSpPr txBox="1">
            <a:spLocks/>
          </p:cNvSpPr>
          <p:nvPr/>
        </p:nvSpPr>
        <p:spPr>
          <a:xfrm>
            <a:off x="231240" y="1124744"/>
            <a:ext cx="7005056" cy="5733256"/>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GB" sz="2000" dirty="0">
                <a:latin typeface="Twinkl"/>
                <a:cs typeface="Calibri"/>
              </a:rPr>
              <a:t>Class charter</a:t>
            </a:r>
            <a:r>
              <a:rPr lang="en-GB" sz="2000" dirty="0">
                <a:latin typeface="Twinkl" panose="02000000000000000000" pitchFamily="2" charset="0"/>
                <a:cs typeface="Calibri"/>
              </a:rPr>
              <a:t>. </a:t>
            </a:r>
            <a:r>
              <a:rPr lang="en-GB" sz="2000" dirty="0">
                <a:solidFill>
                  <a:srgbClr val="404040"/>
                </a:solidFill>
                <a:latin typeface="Twinkl" panose="02000000000000000000" pitchFamily="2" charset="0"/>
              </a:rPr>
              <a:t>At the start of the year the class write their own class charter, detailing the behaviour everyone has the responsibility to uphold.</a:t>
            </a:r>
            <a:endParaRPr lang="en-US" dirty="0"/>
          </a:p>
          <a:p>
            <a:r>
              <a:rPr lang="en-GB" sz="2000" dirty="0">
                <a:latin typeface="Twinkl"/>
                <a:cs typeface="Calibri"/>
              </a:rPr>
              <a:t>We use a relational approach were building relationships and ensuring safety are key.</a:t>
            </a:r>
          </a:p>
          <a:p>
            <a:r>
              <a:rPr lang="en-GB" sz="2000" dirty="0">
                <a:latin typeface="Twinkl"/>
                <a:cs typeface="Calibri"/>
              </a:rPr>
              <a:t>Clear boundaries are created to keep children happy and safe. </a:t>
            </a:r>
          </a:p>
          <a:p>
            <a:r>
              <a:rPr lang="en-GB" sz="2000" dirty="0">
                <a:latin typeface="Twinkl"/>
                <a:cs typeface="Calibri"/>
              </a:rPr>
              <a:t>Any incidents are taken very seriously and often dealt with in a restorative and reparative way so that children can learn from their mistakes and repair any harm. </a:t>
            </a:r>
          </a:p>
          <a:p>
            <a:pPr marL="0" indent="0">
              <a:buNone/>
            </a:pPr>
            <a:endParaRPr lang="en-GB" sz="2000" dirty="0">
              <a:latin typeface="Twinkl"/>
              <a:cs typeface="Calibri"/>
            </a:endParaRPr>
          </a:p>
          <a:p>
            <a:pPr algn="ctr"/>
            <a:r>
              <a:rPr lang="en-GB" sz="3200" i="1" dirty="0">
                <a:latin typeface="Twinkl"/>
                <a:cs typeface="Calibri"/>
              </a:rPr>
              <a:t>We are ready, respectful and safe.</a:t>
            </a:r>
            <a:endParaRPr lang="en-GB" sz="3200" i="1" dirty="0">
              <a:latin typeface="Twinkl" panose="02000000000000000000" pitchFamily="2" charset="0"/>
              <a:cs typeface="Calibri"/>
            </a:endParaRPr>
          </a:p>
        </p:txBody>
      </p:sp>
      <p:sp>
        <p:nvSpPr>
          <p:cNvPr id="2" name="Title 3">
            <a:extLst>
              <a:ext uri="{FF2B5EF4-FFF2-40B4-BE49-F238E27FC236}">
                <a16:creationId xmlns:a16="http://schemas.microsoft.com/office/drawing/2014/main" id="{4EB3C1AE-B160-F8D2-2129-39D57426D13E}"/>
              </a:ext>
            </a:extLst>
          </p:cNvPr>
          <p:cNvSpPr txBox="1">
            <a:spLocks/>
          </p:cNvSpPr>
          <p:nvPr/>
        </p:nvSpPr>
        <p:spPr>
          <a:xfrm>
            <a:off x="0" y="116632"/>
            <a:ext cx="4788024"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Behaviour</a:t>
            </a:r>
            <a:endPar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Tree>
    <p:extLst>
      <p:ext uri="{BB962C8B-B14F-4D97-AF65-F5344CB8AC3E}">
        <p14:creationId xmlns:p14="http://schemas.microsoft.com/office/powerpoint/2010/main" val="1822625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animEffect transition="in" filter="fade">
                                      <p:cBhvr>
                                        <p:cTn id="27"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55BE7-0F13-B709-1B10-8D0DD05C17FD}"/>
            </a:ext>
          </a:extLst>
        </p:cNvPr>
        <p:cNvGrpSpPr/>
        <p:nvPr/>
      </p:nvGrpSpPr>
      <p:grpSpPr>
        <a:xfrm>
          <a:off x="0" y="0"/>
          <a:ext cx="0" cy="0"/>
          <a:chOff x="0" y="0"/>
          <a:chExt cx="0" cy="0"/>
        </a:xfrm>
      </p:grpSpPr>
      <p:sp>
        <p:nvSpPr>
          <p:cNvPr id="8" name="Content Placeholder 1">
            <a:extLst>
              <a:ext uri="{FF2B5EF4-FFF2-40B4-BE49-F238E27FC236}">
                <a16:creationId xmlns:a16="http://schemas.microsoft.com/office/drawing/2014/main" id="{977D1533-C402-C34B-ED0A-B130C94A85EC}"/>
              </a:ext>
            </a:extLst>
          </p:cNvPr>
          <p:cNvSpPr txBox="1">
            <a:spLocks/>
          </p:cNvSpPr>
          <p:nvPr/>
        </p:nvSpPr>
        <p:spPr>
          <a:xfrm>
            <a:off x="231240" y="1124744"/>
            <a:ext cx="7005056" cy="5733256"/>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2000" dirty="0">
                <a:latin typeface="Twinkl"/>
                <a:cs typeface="Calibri"/>
              </a:rPr>
              <a:t>There are different units each half term that build on children’s knowledge and skills. These have been mapped out over two years to ensure full coverage of the curriculum and a development of knowledge and skills during their time in this class.</a:t>
            </a:r>
          </a:p>
          <a:p>
            <a:r>
              <a:rPr lang="en-US" sz="2000" dirty="0">
                <a:latin typeface="Twinkl"/>
                <a:cs typeface="Calibri"/>
              </a:rPr>
              <a:t>Half termly topic maps are posted on our class webpage for you to see what is being covered. These have also been emailed to you.</a:t>
            </a:r>
          </a:p>
          <a:p>
            <a:r>
              <a:rPr lang="en-US" sz="2000" dirty="0">
                <a:latin typeface="Twinkl"/>
                <a:cs typeface="Calibri"/>
              </a:rPr>
              <a:t>You can support the children’s learning by giving them experiences that support the learning in class. </a:t>
            </a:r>
          </a:p>
          <a:p>
            <a:r>
              <a:rPr lang="en-US" sz="2000" dirty="0">
                <a:latin typeface="Twinkl"/>
                <a:cs typeface="Calibri"/>
              </a:rPr>
              <a:t>There are a couple of suggested home learning tasks. </a:t>
            </a:r>
          </a:p>
        </p:txBody>
      </p:sp>
      <p:sp>
        <p:nvSpPr>
          <p:cNvPr id="2" name="Title 3">
            <a:extLst>
              <a:ext uri="{FF2B5EF4-FFF2-40B4-BE49-F238E27FC236}">
                <a16:creationId xmlns:a16="http://schemas.microsoft.com/office/drawing/2014/main" id="{8443E79E-DFE5-969F-4814-366352EF8EEF}"/>
              </a:ext>
            </a:extLst>
          </p:cNvPr>
          <p:cNvSpPr txBox="1">
            <a:spLocks/>
          </p:cNvSpPr>
          <p:nvPr/>
        </p:nvSpPr>
        <p:spPr>
          <a:xfrm>
            <a:off x="0" y="116632"/>
            <a:ext cx="6516216"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Our Curriculum</a:t>
            </a:r>
          </a:p>
        </p:txBody>
      </p:sp>
    </p:spTree>
    <p:extLst>
      <p:ext uri="{BB962C8B-B14F-4D97-AF65-F5344CB8AC3E}">
        <p14:creationId xmlns:p14="http://schemas.microsoft.com/office/powerpoint/2010/main" val="2047456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fade">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fade">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fade">
                                      <p:cBhvr>
                                        <p:cTn id="22" dur="500"/>
                                        <p:tgtEl>
                                          <p:spTgt spid="8">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D8DF15-EA38-175B-2FA1-82EC603436CF}"/>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A8EA59C4-DFD6-BF96-4574-A1C08C1EC531}"/>
              </a:ext>
            </a:extLst>
          </p:cNvPr>
          <p:cNvSpPr txBox="1">
            <a:spLocks/>
          </p:cNvSpPr>
          <p:nvPr/>
        </p:nvSpPr>
        <p:spPr>
          <a:xfrm>
            <a:off x="491960" y="160764"/>
            <a:ext cx="3888432"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Bug Club</a:t>
            </a:r>
          </a:p>
        </p:txBody>
      </p:sp>
      <p:sp>
        <p:nvSpPr>
          <p:cNvPr id="2" name="Content Placeholder 2">
            <a:extLst>
              <a:ext uri="{FF2B5EF4-FFF2-40B4-BE49-F238E27FC236}">
                <a16:creationId xmlns:a16="http://schemas.microsoft.com/office/drawing/2014/main" id="{08D220C4-C167-B54F-FE0E-530BA519E7EA}"/>
              </a:ext>
            </a:extLst>
          </p:cNvPr>
          <p:cNvSpPr txBox="1">
            <a:spLocks/>
          </p:cNvSpPr>
          <p:nvPr/>
        </p:nvSpPr>
        <p:spPr>
          <a:xfrm>
            <a:off x="467544" y="3861048"/>
            <a:ext cx="6347714" cy="29969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dirty="0">
              <a:latin typeface="Twinkl" panose="02000000000000000000" pitchFamily="2" charset="0"/>
            </a:endParaRPr>
          </a:p>
          <a:p>
            <a:endParaRPr lang="en-GB" dirty="0"/>
          </a:p>
        </p:txBody>
      </p:sp>
      <p:sp>
        <p:nvSpPr>
          <p:cNvPr id="7" name="Content Placeholder 2">
            <a:extLst>
              <a:ext uri="{FF2B5EF4-FFF2-40B4-BE49-F238E27FC236}">
                <a16:creationId xmlns:a16="http://schemas.microsoft.com/office/drawing/2014/main" id="{DE271F24-9BC4-207F-46FA-DE8D9A88D30B}"/>
              </a:ext>
            </a:extLst>
          </p:cNvPr>
          <p:cNvSpPr txBox="1">
            <a:spLocks/>
          </p:cNvSpPr>
          <p:nvPr/>
        </p:nvSpPr>
        <p:spPr>
          <a:xfrm>
            <a:off x="489315" y="1268760"/>
            <a:ext cx="4671315" cy="5428476"/>
          </a:xfrm>
          <a:prstGeom prst="rect">
            <a:avLst/>
          </a:prstGeom>
        </p:spPr>
        <p:txBody>
          <a:bodyPr vert="horz" lIns="91440" tIns="45720" rIns="91440" bIns="45720" rtlCol="0" anchor="t">
            <a:normAutofit fontScale="92500"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dirty="0">
              <a:latin typeface="Twinkl" panose="02000000000000000000" pitchFamily="2" charset="0"/>
            </a:endParaRPr>
          </a:p>
          <a:p>
            <a:r>
              <a:rPr lang="en-GB" sz="2600" dirty="0">
                <a:latin typeface="Twinkl" panose="02000000000000000000" pitchFamily="2" charset="0"/>
              </a:rPr>
              <a:t>Children are taught phonics, spelling and handwriting through the scheme. </a:t>
            </a:r>
          </a:p>
          <a:p>
            <a:r>
              <a:rPr lang="en-GB" sz="2600" dirty="0">
                <a:latin typeface="Twinkl" panose="02000000000000000000" pitchFamily="2" charset="0"/>
              </a:rPr>
              <a:t>Phonics is all about sounds which we put together to form words. </a:t>
            </a:r>
          </a:p>
          <a:p>
            <a:r>
              <a:rPr lang="en-GB" sz="2600" dirty="0">
                <a:latin typeface="Twinkl" panose="02000000000000000000" pitchFamily="2" charset="0"/>
              </a:rPr>
              <a:t>Children are taught a new sound everyday in Reception and Year 1. </a:t>
            </a:r>
          </a:p>
          <a:p>
            <a:r>
              <a:rPr lang="en-GB" sz="2600" dirty="0">
                <a:latin typeface="Twinkl"/>
                <a:cs typeface="Calibri"/>
              </a:rPr>
              <a:t>Children on the Bug Club scheme will take home a book based on their sound knowledge and confidence. </a:t>
            </a:r>
            <a:endParaRPr lang="en-GB" sz="2600" dirty="0">
              <a:latin typeface="Twinkl" panose="02000000000000000000" pitchFamily="2" charset="0"/>
            </a:endParaRPr>
          </a:p>
          <a:p>
            <a:endParaRPr lang="en-GB" sz="2600" dirty="0">
              <a:latin typeface="Twinkl" panose="02000000000000000000" pitchFamily="2" charset="0"/>
            </a:endParaRPr>
          </a:p>
          <a:p>
            <a:endParaRPr lang="en-GB" dirty="0">
              <a:latin typeface="Twinkl" panose="02000000000000000000" pitchFamily="2" charset="0"/>
            </a:endParaRPr>
          </a:p>
          <a:p>
            <a:endParaRPr lang="en-GB" dirty="0">
              <a:latin typeface="Twinkl" panose="02000000000000000000" pitchFamily="2" charset="0"/>
            </a:endParaRPr>
          </a:p>
          <a:p>
            <a:endParaRPr lang="en-GB" dirty="0"/>
          </a:p>
        </p:txBody>
      </p:sp>
      <p:pic>
        <p:nvPicPr>
          <p:cNvPr id="3" name="Picture 2" descr="A green bug with black text&#10;&#10;AI-generated content may be incorrect.">
            <a:extLst>
              <a:ext uri="{FF2B5EF4-FFF2-40B4-BE49-F238E27FC236}">
                <a16:creationId xmlns:a16="http://schemas.microsoft.com/office/drawing/2014/main" id="{B1464E97-1BCC-BD6A-2CAC-22E45867AFB1}"/>
              </a:ext>
            </a:extLst>
          </p:cNvPr>
          <p:cNvPicPr>
            <a:picLocks noChangeAspect="1"/>
          </p:cNvPicPr>
          <p:nvPr/>
        </p:nvPicPr>
        <p:blipFill>
          <a:blip r:embed="rId3"/>
          <a:stretch>
            <a:fillRect/>
          </a:stretch>
        </p:blipFill>
        <p:spPr>
          <a:xfrm>
            <a:off x="5160630" y="103988"/>
            <a:ext cx="2263209" cy="2329544"/>
          </a:xfrm>
          <a:prstGeom prst="rect">
            <a:avLst/>
          </a:prstGeom>
        </p:spPr>
      </p:pic>
      <p:sp>
        <p:nvSpPr>
          <p:cNvPr id="5" name="Rectangle: Rounded Corners 4">
            <a:extLst>
              <a:ext uri="{FF2B5EF4-FFF2-40B4-BE49-F238E27FC236}">
                <a16:creationId xmlns:a16="http://schemas.microsoft.com/office/drawing/2014/main" id="{E85AFBE7-BA9C-59C4-8B46-E66AFD7070BE}"/>
              </a:ext>
            </a:extLst>
          </p:cNvPr>
          <p:cNvSpPr/>
          <p:nvPr/>
        </p:nvSpPr>
        <p:spPr>
          <a:xfrm>
            <a:off x="5702357" y="4280452"/>
            <a:ext cx="2952328" cy="2172884"/>
          </a:xfrm>
          <a:prstGeom prst="roundRect">
            <a:avLst/>
          </a:prstGeom>
          <a:solidFill>
            <a:schemeClr val="accent5">
              <a:lumMod val="60000"/>
              <a:lumOff val="4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latin typeface="Twinkl" panose="02000000000000000000" pitchFamily="2" charset="0"/>
              </a:rPr>
              <a:t>I will hold a Phonics Workshop on </a:t>
            </a:r>
            <a:r>
              <a:rPr lang="en-GB" b="1" u="sng" dirty="0">
                <a:solidFill>
                  <a:schemeClr val="tx1"/>
                </a:solidFill>
                <a:latin typeface="Twinkl" panose="02000000000000000000" pitchFamily="2" charset="0"/>
              </a:rPr>
              <a:t>Monday 28</a:t>
            </a:r>
            <a:r>
              <a:rPr lang="en-GB" b="1" u="sng" baseline="30000" dirty="0">
                <a:solidFill>
                  <a:schemeClr val="tx1"/>
                </a:solidFill>
                <a:latin typeface="Twinkl" panose="02000000000000000000" pitchFamily="2" charset="0"/>
              </a:rPr>
              <a:t>th</a:t>
            </a:r>
            <a:r>
              <a:rPr lang="en-GB" b="1" u="sng" dirty="0">
                <a:solidFill>
                  <a:schemeClr val="tx1"/>
                </a:solidFill>
                <a:latin typeface="Twinkl" panose="02000000000000000000" pitchFamily="2" charset="0"/>
              </a:rPr>
              <a:t> September </a:t>
            </a:r>
            <a:r>
              <a:rPr lang="en-GB" dirty="0">
                <a:solidFill>
                  <a:schemeClr val="tx1"/>
                </a:solidFill>
                <a:latin typeface="Twinkl" panose="02000000000000000000" pitchFamily="2" charset="0"/>
              </a:rPr>
              <a:t>for more information on Phonics.</a:t>
            </a:r>
          </a:p>
        </p:txBody>
      </p:sp>
    </p:spTree>
    <p:extLst>
      <p:ext uri="{BB962C8B-B14F-4D97-AF65-F5344CB8AC3E}">
        <p14:creationId xmlns:p14="http://schemas.microsoft.com/office/powerpoint/2010/main" val="35130858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76A8DF-6050-24EC-3AE7-AD719BE6ABD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493284-DCD3-DA80-3CBA-0DB56A943D2E}"/>
              </a:ext>
            </a:extLst>
          </p:cNvPr>
          <p:cNvSpPr>
            <a:spLocks noGrp="1"/>
          </p:cNvSpPr>
          <p:nvPr>
            <p:ph idx="1"/>
          </p:nvPr>
        </p:nvSpPr>
        <p:spPr>
          <a:xfrm>
            <a:off x="467544" y="908720"/>
            <a:ext cx="6804588" cy="5948994"/>
          </a:xfrm>
        </p:spPr>
        <p:txBody>
          <a:bodyPr vert="horz" lIns="91440" tIns="45720" rIns="91440" bIns="45720" rtlCol="0" anchor="t">
            <a:normAutofit fontScale="92500" lnSpcReduction="20000"/>
          </a:bodyPr>
          <a:lstStyle/>
          <a:p>
            <a:endParaRPr lang="en-GB" sz="2000" b="0" dirty="0">
              <a:latin typeface="HfW cursive" panose="00000500000000000000" pitchFamily="2" charset="0"/>
            </a:endParaRPr>
          </a:p>
          <a:p>
            <a:r>
              <a:rPr lang="en-GB" sz="2000" dirty="0">
                <a:latin typeface="Twinkl" panose="02000000000000000000" pitchFamily="2" charset="0"/>
              </a:rPr>
              <a:t>Please read their assigned Bug Club book with them and practise the words and sounds at the start of the book and the comprehension questions at the end.</a:t>
            </a:r>
          </a:p>
          <a:p>
            <a:r>
              <a:rPr lang="en-GB" sz="2000" dirty="0">
                <a:latin typeface="Twinkl" panose="02000000000000000000" pitchFamily="2" charset="0"/>
                <a:cs typeface="Calibri"/>
              </a:rPr>
              <a:t>Please record when you have read with your child at home in the yellow reading record. </a:t>
            </a:r>
          </a:p>
          <a:p>
            <a:r>
              <a:rPr lang="en-GB" sz="2000" dirty="0">
                <a:solidFill>
                  <a:srgbClr val="404040"/>
                </a:solidFill>
                <a:latin typeface="Twinkl" panose="02000000000000000000" pitchFamily="2" charset="0"/>
              </a:rPr>
              <a:t>Notes on words they found hard to read or needed help to understand, or an idea of the discussions are always helpful.</a:t>
            </a:r>
          </a:p>
          <a:p>
            <a:r>
              <a:rPr lang="en-GB" sz="2000" dirty="0">
                <a:latin typeface="Twinkl" panose="02000000000000000000" pitchFamily="2" charset="0"/>
              </a:rPr>
              <a:t>Normally, we ask children to read their phonics book 3 times. This is the amount needed to show the necessary fluency (this may be more/less). </a:t>
            </a:r>
          </a:p>
          <a:p>
            <a:r>
              <a:rPr lang="en-GB" sz="2000" dirty="0">
                <a:latin typeface="Twinkl" panose="02000000000000000000" pitchFamily="2" charset="0"/>
                <a:cs typeface="Calibri"/>
              </a:rPr>
              <a:t>Feel free to include library books the child has read or bedtime books you have shared together.</a:t>
            </a:r>
          </a:p>
          <a:p>
            <a:r>
              <a:rPr lang="en-GB" sz="2000" dirty="0">
                <a:latin typeface="Twinkl" panose="02000000000000000000" pitchFamily="2" charset="0"/>
                <a:cs typeface="Calibri"/>
              </a:rPr>
              <a:t>The children will have the opportunity to choose a book from the library every week. This will be on a Friday. Please make sure the children bring their library book in on a Friday to change it. </a:t>
            </a:r>
          </a:p>
          <a:p>
            <a:r>
              <a:rPr lang="en-GB" sz="2000" dirty="0">
                <a:latin typeface="Twinkl" panose="02000000000000000000" pitchFamily="2" charset="0"/>
              </a:rPr>
              <a:t>Please make sure children have their Bug Club book and reading record in school every day.</a:t>
            </a:r>
          </a:p>
          <a:p>
            <a:endParaRPr lang="en-GB" sz="2000" dirty="0">
              <a:latin typeface="Twinkl" panose="02000000000000000000" pitchFamily="2" charset="0"/>
              <a:cs typeface="Calibri"/>
            </a:endParaRPr>
          </a:p>
        </p:txBody>
      </p:sp>
      <p:sp>
        <p:nvSpPr>
          <p:cNvPr id="6" name="Title 3">
            <a:extLst>
              <a:ext uri="{FF2B5EF4-FFF2-40B4-BE49-F238E27FC236}">
                <a16:creationId xmlns:a16="http://schemas.microsoft.com/office/drawing/2014/main" id="{D761F607-3345-54A2-2B05-65B1FE411B49}"/>
              </a:ext>
            </a:extLst>
          </p:cNvPr>
          <p:cNvSpPr txBox="1">
            <a:spLocks/>
          </p:cNvSpPr>
          <p:nvPr/>
        </p:nvSpPr>
        <p:spPr>
          <a:xfrm>
            <a:off x="-119069" y="71518"/>
            <a:ext cx="7265518"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a:rPr>
              <a:t>Reading at home</a:t>
            </a:r>
            <a:endPar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
        <p:nvSpPr>
          <p:cNvPr id="2" name="Content Placeholder 2">
            <a:extLst>
              <a:ext uri="{FF2B5EF4-FFF2-40B4-BE49-F238E27FC236}">
                <a16:creationId xmlns:a16="http://schemas.microsoft.com/office/drawing/2014/main" id="{B8153A3C-8BEE-E8C8-4BCA-9EF85401E2DC}"/>
              </a:ext>
            </a:extLst>
          </p:cNvPr>
          <p:cNvSpPr txBox="1">
            <a:spLocks/>
          </p:cNvSpPr>
          <p:nvPr/>
        </p:nvSpPr>
        <p:spPr>
          <a:xfrm>
            <a:off x="467544" y="3861048"/>
            <a:ext cx="6347714" cy="29969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dirty="0">
              <a:latin typeface="Twinkl" panose="02000000000000000000" pitchFamily="2" charset="0"/>
            </a:endParaRPr>
          </a:p>
          <a:p>
            <a:endParaRPr lang="en-GB" dirty="0"/>
          </a:p>
        </p:txBody>
      </p:sp>
      <p:pic>
        <p:nvPicPr>
          <p:cNvPr id="4" name="Picture 3" descr="A yellow book with a cartoon character holding a book&#10;&#10;AI-generated content may be incorrect.">
            <a:extLst>
              <a:ext uri="{FF2B5EF4-FFF2-40B4-BE49-F238E27FC236}">
                <a16:creationId xmlns:a16="http://schemas.microsoft.com/office/drawing/2014/main" id="{F3E65CD8-3D63-CC0E-29BE-EFF04E270186}"/>
              </a:ext>
            </a:extLst>
          </p:cNvPr>
          <p:cNvPicPr>
            <a:picLocks noChangeAspect="1"/>
          </p:cNvPicPr>
          <p:nvPr/>
        </p:nvPicPr>
        <p:blipFill>
          <a:blip r:embed="rId3"/>
          <a:stretch>
            <a:fillRect/>
          </a:stretch>
        </p:blipFill>
        <p:spPr>
          <a:xfrm>
            <a:off x="7272132" y="103575"/>
            <a:ext cx="1638300" cy="2223807"/>
          </a:xfrm>
          <a:prstGeom prst="rect">
            <a:avLst/>
          </a:prstGeom>
        </p:spPr>
      </p:pic>
    </p:spTree>
    <p:extLst>
      <p:ext uri="{BB962C8B-B14F-4D97-AF65-F5344CB8AC3E}">
        <p14:creationId xmlns:p14="http://schemas.microsoft.com/office/powerpoint/2010/main" val="533289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B06CA-B382-9E7D-C9EC-4C564A6A4C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CBD101-7569-A9FD-564B-7BAA08FE0EC7}"/>
              </a:ext>
            </a:extLst>
          </p:cNvPr>
          <p:cNvSpPr>
            <a:spLocks noGrp="1"/>
          </p:cNvSpPr>
          <p:nvPr>
            <p:ph idx="1"/>
          </p:nvPr>
        </p:nvSpPr>
        <p:spPr>
          <a:xfrm>
            <a:off x="467544" y="908720"/>
            <a:ext cx="6552728" cy="5904656"/>
          </a:xfrm>
        </p:spPr>
        <p:txBody>
          <a:bodyPr vert="horz" lIns="91440" tIns="45720" rIns="91440" bIns="45720" rtlCol="0" anchor="t">
            <a:normAutofit fontScale="92500" lnSpcReduction="10000"/>
          </a:bodyPr>
          <a:lstStyle/>
          <a:p>
            <a:endParaRPr lang="en-GB" b="0" dirty="0">
              <a:latin typeface="HfW cursive" panose="00000500000000000000" pitchFamily="2" charset="0"/>
            </a:endParaRPr>
          </a:p>
          <a:p>
            <a:r>
              <a:rPr lang="en-GB" sz="2400" dirty="0">
                <a:latin typeface="Twinkl"/>
                <a:cs typeface="Calibri"/>
              </a:rPr>
              <a:t>Children at school will practise reading skills through Bug Club, guided reading sessions and English lessons.</a:t>
            </a:r>
          </a:p>
          <a:p>
            <a:r>
              <a:rPr lang="en-GB" sz="2400" dirty="0">
                <a:latin typeface="Twinkl" panose="02000000000000000000" pitchFamily="2" charset="0"/>
                <a:cs typeface="Calibri" panose="020F0502020204030204" pitchFamily="34" charset="0"/>
              </a:rPr>
              <a:t>Once the children have finished Bug Club phonics scheme, they will work through the </a:t>
            </a:r>
            <a:r>
              <a:rPr lang="en-GB" sz="2400" b="1" dirty="0">
                <a:latin typeface="Twinkl" panose="02000000000000000000" pitchFamily="2" charset="0"/>
                <a:cs typeface="Calibri" panose="020F0502020204030204" pitchFamily="34" charset="0"/>
              </a:rPr>
              <a:t>‘reading for fluency’ </a:t>
            </a:r>
            <a:r>
              <a:rPr lang="en-GB" sz="2400" dirty="0">
                <a:latin typeface="Twinkl" panose="02000000000000000000" pitchFamily="2" charset="0"/>
                <a:cs typeface="Calibri" panose="020F0502020204030204" pitchFamily="34" charset="0"/>
              </a:rPr>
              <a:t>bug club books. There is a range of colours, with the final colour being lime. </a:t>
            </a:r>
          </a:p>
          <a:p>
            <a:r>
              <a:rPr lang="en-GB" sz="2400" dirty="0">
                <a:latin typeface="Twinkl"/>
                <a:cs typeface="Calibri"/>
              </a:rPr>
              <a:t>After this, reading will be assessed on Accelerated Reader and they will take home an </a:t>
            </a:r>
            <a:r>
              <a:rPr lang="en-GB" sz="2400" b="1" dirty="0">
                <a:latin typeface="Twinkl"/>
                <a:cs typeface="Calibri"/>
              </a:rPr>
              <a:t>AR book </a:t>
            </a:r>
            <a:r>
              <a:rPr lang="en-GB" sz="2400" dirty="0">
                <a:latin typeface="Twinkl"/>
                <a:cs typeface="Calibri"/>
              </a:rPr>
              <a:t>based on their reading age. The children independently quiz on these to test their comprehension.  These books may be a bit longer and the children are encouraged to change these with developing independence. Please remind and encourage them to read often and quiz when they complete the books. </a:t>
            </a:r>
          </a:p>
        </p:txBody>
      </p:sp>
      <p:sp>
        <p:nvSpPr>
          <p:cNvPr id="6" name="Title 3">
            <a:extLst>
              <a:ext uri="{FF2B5EF4-FFF2-40B4-BE49-F238E27FC236}">
                <a16:creationId xmlns:a16="http://schemas.microsoft.com/office/drawing/2014/main" id="{2AE4C307-5C13-995B-95FE-1876A28FBC66}"/>
              </a:ext>
            </a:extLst>
          </p:cNvPr>
          <p:cNvSpPr txBox="1">
            <a:spLocks/>
          </p:cNvSpPr>
          <p:nvPr/>
        </p:nvSpPr>
        <p:spPr>
          <a:xfrm>
            <a:off x="-119069" y="71518"/>
            <a:ext cx="7615141"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a:rPr>
              <a:t>Reading Journey</a:t>
            </a:r>
            <a:endPar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
        <p:nvSpPr>
          <p:cNvPr id="2" name="Content Placeholder 2">
            <a:extLst>
              <a:ext uri="{FF2B5EF4-FFF2-40B4-BE49-F238E27FC236}">
                <a16:creationId xmlns:a16="http://schemas.microsoft.com/office/drawing/2014/main" id="{E8BC002F-DC7B-7185-8E21-047002119EEB}"/>
              </a:ext>
            </a:extLst>
          </p:cNvPr>
          <p:cNvSpPr txBox="1">
            <a:spLocks/>
          </p:cNvSpPr>
          <p:nvPr/>
        </p:nvSpPr>
        <p:spPr>
          <a:xfrm>
            <a:off x="467544" y="3861048"/>
            <a:ext cx="6347714" cy="2996952"/>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GB" dirty="0">
              <a:latin typeface="Twinkl" panose="02000000000000000000" pitchFamily="2" charset="0"/>
            </a:endParaRPr>
          </a:p>
          <a:p>
            <a:endParaRPr lang="en-GB" dirty="0"/>
          </a:p>
        </p:txBody>
      </p:sp>
    </p:spTree>
    <p:extLst>
      <p:ext uri="{BB962C8B-B14F-4D97-AF65-F5344CB8AC3E}">
        <p14:creationId xmlns:p14="http://schemas.microsoft.com/office/powerpoint/2010/main" val="1254005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40768"/>
            <a:ext cx="7075396" cy="5328592"/>
          </a:xfrm>
        </p:spPr>
        <p:txBody>
          <a:bodyPr vert="horz" lIns="91440" tIns="45720" rIns="91440" bIns="45720" rtlCol="0" anchor="t">
            <a:normAutofit/>
          </a:bodyPr>
          <a:lstStyle/>
          <a:p>
            <a:r>
              <a:rPr lang="en-GB" sz="2000" b="0" dirty="0">
                <a:latin typeface="Twinkl"/>
                <a:cs typeface="Calibri"/>
              </a:rPr>
              <a:t>Read, read, read</a:t>
            </a:r>
            <a:r>
              <a:rPr lang="en-GB" sz="2000" dirty="0">
                <a:latin typeface="Twinkl"/>
                <a:cs typeface="Calibri"/>
              </a:rPr>
              <a:t>!</a:t>
            </a:r>
            <a:endParaRPr lang="en-GB" sz="2000" b="0" dirty="0">
              <a:latin typeface="Twinkl"/>
              <a:cs typeface="Calibri"/>
            </a:endParaRPr>
          </a:p>
          <a:p>
            <a:r>
              <a:rPr lang="en-GB" sz="2000" dirty="0">
                <a:latin typeface="Twinkl"/>
                <a:cs typeface="Calibri"/>
              </a:rPr>
              <a:t>As children are introduced to new phonemes, they will be added to their phonics book for you to practise at home. Please see the parent table on our website for support guides!</a:t>
            </a:r>
            <a:endParaRPr lang="en-GB" sz="2000" dirty="0">
              <a:latin typeface="Twinkl" panose="02000000000000000000" pitchFamily="2" charset="0"/>
              <a:cs typeface="Calibri" panose="020F0502020204030204" pitchFamily="34" charset="0"/>
            </a:endParaRPr>
          </a:p>
          <a:p>
            <a:r>
              <a:rPr lang="en-US" sz="2000" dirty="0">
                <a:latin typeface="Twinkl"/>
                <a:cs typeface="Calibri"/>
              </a:rPr>
              <a:t>Half termly topic maps are posted on our class page for you to see what is being covered. </a:t>
            </a:r>
          </a:p>
          <a:p>
            <a:r>
              <a:rPr lang="en-GB" sz="2000" dirty="0">
                <a:latin typeface="Twinkl"/>
                <a:cs typeface="Calibri"/>
              </a:rPr>
              <a:t>On the topic map on the class page you can find some optional home learning</a:t>
            </a:r>
            <a:r>
              <a:rPr lang="en-US" sz="2000" dirty="0">
                <a:latin typeface="Twinkl"/>
                <a:cs typeface="Calibri"/>
              </a:rPr>
              <a:t>. </a:t>
            </a:r>
          </a:p>
          <a:p>
            <a:r>
              <a:rPr lang="en-US" sz="2000" dirty="0">
                <a:latin typeface="Twinkl"/>
                <a:cs typeface="Calibri"/>
              </a:rPr>
              <a:t>Any extra home learning done that is linked to our topics will always be celebrated. </a:t>
            </a:r>
          </a:p>
          <a:p>
            <a:endParaRPr lang="en-US" sz="2800" dirty="0">
              <a:latin typeface="Twinkl" panose="02000000000000000000" pitchFamily="2" charset="0"/>
              <a:cs typeface="Calibri" panose="020F0502020204030204" pitchFamily="34" charset="0"/>
            </a:endParaRPr>
          </a:p>
          <a:p>
            <a:endParaRPr lang="en-GB" sz="2400" dirty="0">
              <a:latin typeface="Twinkl" panose="02000000000000000000" pitchFamily="2" charset="0"/>
              <a:cs typeface="Calibri" panose="020F0502020204030204" pitchFamily="34" charset="0"/>
            </a:endParaRPr>
          </a:p>
        </p:txBody>
      </p:sp>
      <p:sp>
        <p:nvSpPr>
          <p:cNvPr id="6" name="Title 3">
            <a:extLst>
              <a:ext uri="{FF2B5EF4-FFF2-40B4-BE49-F238E27FC236}">
                <a16:creationId xmlns:a16="http://schemas.microsoft.com/office/drawing/2014/main" id="{A4DB1359-47F9-03D2-2E19-802B9458CBAE}"/>
              </a:ext>
            </a:extLst>
          </p:cNvPr>
          <p:cNvSpPr txBox="1">
            <a:spLocks/>
          </p:cNvSpPr>
          <p:nvPr/>
        </p:nvSpPr>
        <p:spPr>
          <a:xfrm>
            <a:off x="0" y="109207"/>
            <a:ext cx="6372200"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Home Learning </a:t>
            </a:r>
          </a:p>
        </p:txBody>
      </p:sp>
    </p:spTree>
    <p:extLst>
      <p:ext uri="{BB962C8B-B14F-4D97-AF65-F5344CB8AC3E}">
        <p14:creationId xmlns:p14="http://schemas.microsoft.com/office/powerpoint/2010/main" val="1074554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08D50-2CB4-353C-CAFE-045A2CE2589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0E53016-FD6A-0D29-E4E9-9FA5120FEA5D}"/>
              </a:ext>
            </a:extLst>
          </p:cNvPr>
          <p:cNvSpPr>
            <a:spLocks noGrp="1"/>
          </p:cNvSpPr>
          <p:nvPr>
            <p:ph idx="1"/>
          </p:nvPr>
        </p:nvSpPr>
        <p:spPr>
          <a:xfrm>
            <a:off x="251520" y="1386970"/>
            <a:ext cx="7075396" cy="5328592"/>
          </a:xfrm>
        </p:spPr>
        <p:txBody>
          <a:bodyPr vert="horz" lIns="91440" tIns="45720" rIns="91440" bIns="45720" rtlCol="0" anchor="t">
            <a:normAutofit fontScale="85000" lnSpcReduction="10000"/>
          </a:bodyPr>
          <a:lstStyle/>
          <a:p>
            <a:r>
              <a:rPr lang="en-GB" sz="2400" dirty="0">
                <a:latin typeface="Twinkl" panose="02000000000000000000" pitchFamily="2" charset="0"/>
                <a:cs typeface="Calibri" panose="020F0502020204030204" pitchFamily="34" charset="0"/>
              </a:rPr>
              <a:t>By the end of Reception children will have a deep understanding of numbers to 10, be able to recall number bonds and recall some number facts such as doubles. They should be able to count verbally to 20 and recognise the pattern of the counting system. </a:t>
            </a:r>
          </a:p>
          <a:p>
            <a:r>
              <a:rPr lang="en-GB" sz="2400" dirty="0">
                <a:latin typeface="Twinkl"/>
                <a:cs typeface="Calibri"/>
              </a:rPr>
              <a:t>By the end of Year One the children are expected to count to 100 forwards and backwards, recall addition and subtraction facts to 20 and count in 2s, 5s and 10s. </a:t>
            </a:r>
          </a:p>
          <a:p>
            <a:r>
              <a:rPr lang="en-GB" sz="2400" dirty="0">
                <a:latin typeface="Twinkl"/>
                <a:cs typeface="Calibri"/>
              </a:rPr>
              <a:t>By the end of Year Two children are expected to count forward and backward in steps of 2, 3 and 5 from 0 and in 10s from any number.. </a:t>
            </a:r>
            <a:endParaRPr lang="en-GB" dirty="0"/>
          </a:p>
          <a:p>
            <a:r>
              <a:rPr lang="en-GB" sz="2400" dirty="0">
                <a:latin typeface="Twinkl"/>
                <a:cs typeface="Calibri"/>
              </a:rPr>
              <a:t>Have a look at the calculation policy on the school website to see the different stages of addition and subtraction. </a:t>
            </a:r>
          </a:p>
          <a:p>
            <a:r>
              <a:rPr lang="en-GB" sz="2400" dirty="0">
                <a:latin typeface="Twinkl"/>
                <a:cs typeface="Calibri"/>
              </a:rPr>
              <a:t>All children have a login for </a:t>
            </a:r>
            <a:r>
              <a:rPr lang="en-GB" sz="2400" dirty="0" err="1">
                <a:latin typeface="Twinkl"/>
                <a:cs typeface="Calibri"/>
              </a:rPr>
              <a:t>Numbots</a:t>
            </a:r>
            <a:r>
              <a:rPr lang="en-GB" sz="2400" dirty="0">
                <a:latin typeface="Twinkl"/>
                <a:cs typeface="Calibri"/>
              </a:rPr>
              <a:t> which is a maths games they can play at home. This can be found in their reading record. </a:t>
            </a:r>
          </a:p>
          <a:p>
            <a:pPr marL="0" indent="0">
              <a:buNone/>
            </a:pPr>
            <a:endParaRPr lang="en-GB" sz="2000" dirty="0">
              <a:latin typeface="Twinkl" panose="02000000000000000000" pitchFamily="2" charset="0"/>
              <a:cs typeface="Calibri" panose="020F0502020204030204" pitchFamily="34" charset="0"/>
            </a:endParaRPr>
          </a:p>
        </p:txBody>
      </p:sp>
      <p:sp>
        <p:nvSpPr>
          <p:cNvPr id="6" name="Title 3">
            <a:extLst>
              <a:ext uri="{FF2B5EF4-FFF2-40B4-BE49-F238E27FC236}">
                <a16:creationId xmlns:a16="http://schemas.microsoft.com/office/drawing/2014/main" id="{48257310-763D-A0CA-155E-FC0D877B5433}"/>
              </a:ext>
            </a:extLst>
          </p:cNvPr>
          <p:cNvSpPr txBox="1">
            <a:spLocks/>
          </p:cNvSpPr>
          <p:nvPr/>
        </p:nvSpPr>
        <p:spPr>
          <a:xfrm>
            <a:off x="107504" y="142438"/>
            <a:ext cx="4392488"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err="1">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Maths</a:t>
            </a:r>
            <a:endPar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Tree>
    <p:extLst>
      <p:ext uri="{BB962C8B-B14F-4D97-AF65-F5344CB8AC3E}">
        <p14:creationId xmlns:p14="http://schemas.microsoft.com/office/powerpoint/2010/main" val="4194757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520" y="1386970"/>
            <a:ext cx="7075396" cy="5328592"/>
          </a:xfrm>
        </p:spPr>
        <p:txBody>
          <a:bodyPr vert="horz" lIns="91440" tIns="45720" rIns="91440" bIns="45720" rtlCol="0" anchor="t">
            <a:normAutofit/>
          </a:bodyPr>
          <a:lstStyle/>
          <a:p>
            <a:r>
              <a:rPr lang="en-GB" sz="2400" dirty="0">
                <a:latin typeface="Twinkl" panose="02000000000000000000" pitchFamily="2" charset="0"/>
                <a:cs typeface="Calibri" panose="020F0502020204030204" pitchFamily="34" charset="0"/>
              </a:rPr>
              <a:t>We will observe and record learning for the children in Reception on Tapestry. </a:t>
            </a:r>
          </a:p>
          <a:p>
            <a:r>
              <a:rPr lang="en-GB" sz="2400" dirty="0">
                <a:latin typeface="Twinkl"/>
                <a:cs typeface="Calibri"/>
              </a:rPr>
              <a:t>Parents of children in Reception will have a Tapestry login. </a:t>
            </a:r>
          </a:p>
          <a:p>
            <a:r>
              <a:rPr lang="en-GB" sz="2400" dirty="0">
                <a:latin typeface="Twinkl"/>
                <a:cs typeface="Calibri"/>
              </a:rPr>
              <a:t>Comments on observations are a great way to engage in your child’s learning. </a:t>
            </a:r>
            <a:endParaRPr lang="en-GB" dirty="0"/>
          </a:p>
          <a:p>
            <a:r>
              <a:rPr lang="en-GB" sz="2400" dirty="0">
                <a:latin typeface="Twinkl"/>
                <a:cs typeface="Calibri"/>
              </a:rPr>
              <a:t>Please add any WOW moments, trips out, activities at the weekend for us to share with the class.  </a:t>
            </a:r>
          </a:p>
          <a:p>
            <a:pPr marL="0" indent="0">
              <a:buNone/>
            </a:pPr>
            <a:endParaRPr lang="en-GB" sz="2000" dirty="0">
              <a:latin typeface="Twinkl" panose="02000000000000000000" pitchFamily="2" charset="0"/>
              <a:cs typeface="Calibri" panose="020F0502020204030204" pitchFamily="34" charset="0"/>
            </a:endParaRPr>
          </a:p>
        </p:txBody>
      </p:sp>
      <p:sp>
        <p:nvSpPr>
          <p:cNvPr id="6" name="Title 3">
            <a:extLst>
              <a:ext uri="{FF2B5EF4-FFF2-40B4-BE49-F238E27FC236}">
                <a16:creationId xmlns:a16="http://schemas.microsoft.com/office/drawing/2014/main" id="{A4DB1359-47F9-03D2-2E19-802B9458CBAE}"/>
              </a:ext>
            </a:extLst>
          </p:cNvPr>
          <p:cNvSpPr txBox="1">
            <a:spLocks/>
          </p:cNvSpPr>
          <p:nvPr/>
        </p:nvSpPr>
        <p:spPr>
          <a:xfrm>
            <a:off x="107504" y="142438"/>
            <a:ext cx="4392488"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Tapestry</a:t>
            </a:r>
          </a:p>
        </p:txBody>
      </p:sp>
      <p:pic>
        <p:nvPicPr>
          <p:cNvPr id="2" name="Picture 1" descr="A logo with text overlay&#10;&#10;AI-generated content may be incorrect.">
            <a:extLst>
              <a:ext uri="{FF2B5EF4-FFF2-40B4-BE49-F238E27FC236}">
                <a16:creationId xmlns:a16="http://schemas.microsoft.com/office/drawing/2014/main" id="{55A6ABB4-51A0-1D37-F8CA-7114C7F67635}"/>
              </a:ext>
            </a:extLst>
          </p:cNvPr>
          <p:cNvPicPr>
            <a:picLocks noChangeAspect="1"/>
          </p:cNvPicPr>
          <p:nvPr/>
        </p:nvPicPr>
        <p:blipFill>
          <a:blip r:embed="rId3"/>
          <a:stretch>
            <a:fillRect/>
          </a:stretch>
        </p:blipFill>
        <p:spPr>
          <a:xfrm>
            <a:off x="4216352" y="167882"/>
            <a:ext cx="2800615" cy="1082552"/>
          </a:xfrm>
          <a:prstGeom prst="rect">
            <a:avLst/>
          </a:prstGeom>
        </p:spPr>
      </p:pic>
    </p:spTree>
    <p:extLst>
      <p:ext uri="{BB962C8B-B14F-4D97-AF65-F5344CB8AC3E}">
        <p14:creationId xmlns:p14="http://schemas.microsoft.com/office/powerpoint/2010/main" val="860621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07504" y="1107996"/>
            <a:ext cx="7128792" cy="5689060"/>
          </a:xfrm>
        </p:spPr>
        <p:txBody>
          <a:bodyPr vert="horz" lIns="91440" tIns="45720" rIns="91440" bIns="45720" rtlCol="0" anchor="t">
            <a:normAutofit/>
          </a:bodyPr>
          <a:lstStyle/>
          <a:p>
            <a:r>
              <a:rPr lang="en-GB" sz="2000" b="0" dirty="0">
                <a:latin typeface="Twinkl"/>
              </a:rPr>
              <a:t>PE for </a:t>
            </a:r>
            <a:r>
              <a:rPr lang="en-GB" sz="2000" dirty="0">
                <a:latin typeface="Twinkl"/>
              </a:rPr>
              <a:t>Ladybirds and Dragonflies</a:t>
            </a:r>
            <a:r>
              <a:rPr lang="en-GB" sz="2000" b="0" dirty="0">
                <a:latin typeface="Twinkl"/>
              </a:rPr>
              <a:t> takes place on </a:t>
            </a:r>
            <a:r>
              <a:rPr lang="en-GB" sz="2000" b="0" dirty="0">
                <a:solidFill>
                  <a:srgbClr val="FF0000"/>
                </a:solidFill>
                <a:latin typeface="Twinkl"/>
              </a:rPr>
              <a:t>Wednesdays and Thursdays. </a:t>
            </a:r>
            <a:r>
              <a:rPr lang="en-GB" sz="2000" dirty="0">
                <a:latin typeface="Twinkl" panose="02000000000000000000" pitchFamily="2" charset="0"/>
              </a:rPr>
              <a:t>Please make sure your child comes to school in their PE kit.</a:t>
            </a:r>
            <a:endParaRPr lang="en-GB" sz="2000" b="0" dirty="0">
              <a:latin typeface="Twinkl" panose="02000000000000000000" pitchFamily="2" charset="0"/>
            </a:endParaRPr>
          </a:p>
          <a:p>
            <a:r>
              <a:rPr lang="en-GB" sz="2000" dirty="0">
                <a:latin typeface="Twinkl"/>
              </a:rPr>
              <a:t>We recommend children wear trainers on PE days to better support their feet. </a:t>
            </a:r>
            <a:endParaRPr lang="en-GB" sz="2000" b="0" dirty="0">
              <a:latin typeface="Twinkl"/>
            </a:endParaRPr>
          </a:p>
          <a:p>
            <a:r>
              <a:rPr lang="en-GB" sz="2000" b="0" dirty="0">
                <a:latin typeface="Twinkl"/>
              </a:rPr>
              <a:t>Long hair must be tied back, please ensure they have a hair band if necessary. </a:t>
            </a:r>
            <a:endParaRPr lang="en-GB" sz="2000" dirty="0">
              <a:latin typeface="Twinkl"/>
            </a:endParaRPr>
          </a:p>
          <a:p>
            <a:r>
              <a:rPr lang="en-GB" sz="2000" dirty="0">
                <a:latin typeface="Twinkl"/>
              </a:rPr>
              <a:t>All uniform to be named. </a:t>
            </a:r>
            <a:endParaRPr lang="en-GB" sz="2000" dirty="0"/>
          </a:p>
        </p:txBody>
      </p:sp>
      <p:sp>
        <p:nvSpPr>
          <p:cNvPr id="2" name="Title 3">
            <a:extLst>
              <a:ext uri="{FF2B5EF4-FFF2-40B4-BE49-F238E27FC236}">
                <a16:creationId xmlns:a16="http://schemas.microsoft.com/office/drawing/2014/main" id="{4984649C-4976-1386-5478-4A9FD1F80FD9}"/>
              </a:ext>
            </a:extLst>
          </p:cNvPr>
          <p:cNvSpPr txBox="1">
            <a:spLocks/>
          </p:cNvSpPr>
          <p:nvPr/>
        </p:nvSpPr>
        <p:spPr>
          <a:xfrm>
            <a:off x="-425680" y="51440"/>
            <a:ext cx="7488832"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PE and Uniform</a:t>
            </a:r>
          </a:p>
        </p:txBody>
      </p:sp>
      <p:pic>
        <p:nvPicPr>
          <p:cNvPr id="4" name="Picture 3" descr="Two girls standing next to a tree&#10;&#10;AI-generated content may be incorrect.">
            <a:extLst>
              <a:ext uri="{FF2B5EF4-FFF2-40B4-BE49-F238E27FC236}">
                <a16:creationId xmlns:a16="http://schemas.microsoft.com/office/drawing/2014/main" id="{3EB10FEB-70DA-7085-BDB8-0CBF57CC9CCE}"/>
              </a:ext>
            </a:extLst>
          </p:cNvPr>
          <p:cNvPicPr>
            <a:picLocks noChangeAspect="1"/>
          </p:cNvPicPr>
          <p:nvPr/>
        </p:nvPicPr>
        <p:blipFill>
          <a:blip r:embed="rId3"/>
          <a:stretch>
            <a:fillRect/>
          </a:stretch>
        </p:blipFill>
        <p:spPr>
          <a:xfrm>
            <a:off x="1259632" y="4077072"/>
            <a:ext cx="2059104" cy="2679244"/>
          </a:xfrm>
          <a:prstGeom prst="rect">
            <a:avLst/>
          </a:prstGeom>
        </p:spPr>
      </p:pic>
      <p:pic>
        <p:nvPicPr>
          <p:cNvPr id="5" name="Picture 4" descr="A collage of a child in a school uniform&#10;&#10;AI-generated content may be incorrect.">
            <a:extLst>
              <a:ext uri="{FF2B5EF4-FFF2-40B4-BE49-F238E27FC236}">
                <a16:creationId xmlns:a16="http://schemas.microsoft.com/office/drawing/2014/main" id="{A95E085D-7459-6FAA-3972-E8EBB7E2AE45}"/>
              </a:ext>
            </a:extLst>
          </p:cNvPr>
          <p:cNvPicPr>
            <a:picLocks noChangeAspect="1"/>
          </p:cNvPicPr>
          <p:nvPr/>
        </p:nvPicPr>
        <p:blipFill>
          <a:blip r:embed="rId4"/>
          <a:stretch>
            <a:fillRect/>
          </a:stretch>
        </p:blipFill>
        <p:spPr>
          <a:xfrm>
            <a:off x="4211960" y="3286493"/>
            <a:ext cx="2564947" cy="3469823"/>
          </a:xfrm>
          <a:prstGeom prst="rect">
            <a:avLst/>
          </a:prstGeom>
        </p:spPr>
      </p:pic>
    </p:spTree>
    <p:extLst>
      <p:ext uri="{BB962C8B-B14F-4D97-AF65-F5344CB8AC3E}">
        <p14:creationId xmlns:p14="http://schemas.microsoft.com/office/powerpoint/2010/main" val="3642619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BCF2A1-DF50-006C-C4AB-F4B7C71417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16AB4-A0D8-48B4-1AD7-02CF039D94C5}"/>
              </a:ext>
            </a:extLst>
          </p:cNvPr>
          <p:cNvSpPr>
            <a:spLocks noGrp="1"/>
          </p:cNvSpPr>
          <p:nvPr>
            <p:ph idx="1"/>
          </p:nvPr>
        </p:nvSpPr>
        <p:spPr>
          <a:xfrm>
            <a:off x="259904" y="1107996"/>
            <a:ext cx="4908107" cy="5561364"/>
          </a:xfrm>
        </p:spPr>
        <p:txBody>
          <a:bodyPr vert="horz" lIns="91440" tIns="45720" rIns="91440" bIns="45720" rtlCol="0" anchor="t">
            <a:normAutofit lnSpcReduction="10000"/>
          </a:bodyPr>
          <a:lstStyle/>
          <a:p>
            <a:r>
              <a:rPr lang="en-GB" sz="2000" b="0" dirty="0">
                <a:latin typeface="Twinkl"/>
              </a:rPr>
              <a:t>Children in Ladybirds will take part in Outdoor Learning on the field. </a:t>
            </a:r>
          </a:p>
          <a:p>
            <a:r>
              <a:rPr lang="en-GB" sz="2000" b="0" dirty="0">
                <a:latin typeface="Twinkl"/>
              </a:rPr>
              <a:t>Children will need to wear long sleeves, trousers and plenty of layers to keep them warm (during the </a:t>
            </a:r>
            <a:r>
              <a:rPr lang="en-GB" sz="2000" dirty="0">
                <a:latin typeface="Twinkl"/>
              </a:rPr>
              <a:t>winter). </a:t>
            </a:r>
          </a:p>
          <a:p>
            <a:r>
              <a:rPr lang="en-GB" sz="2000" b="0" dirty="0">
                <a:latin typeface="Twinkl"/>
              </a:rPr>
              <a:t>Please bring in waterproofs, </a:t>
            </a:r>
            <a:r>
              <a:rPr lang="en-GB" sz="2000" dirty="0">
                <a:latin typeface="Twinkl"/>
              </a:rPr>
              <a:t>wellies,</a:t>
            </a:r>
            <a:r>
              <a:rPr lang="en-GB" sz="2000" b="0" dirty="0">
                <a:latin typeface="Twinkl"/>
              </a:rPr>
              <a:t> a change of clothes and hat/gloves (depending on the weather) </a:t>
            </a:r>
          </a:p>
          <a:p>
            <a:r>
              <a:rPr lang="en-GB" sz="2000" dirty="0">
                <a:latin typeface="Twinkl"/>
              </a:rPr>
              <a:t>Children in Dragonflies will join outdoor learning once a month and will need to bring the appropriate clothing on these days. </a:t>
            </a:r>
          </a:p>
          <a:p>
            <a:r>
              <a:rPr lang="en-GB" sz="2000" dirty="0">
                <a:latin typeface="Twinkl"/>
              </a:rPr>
              <a:t>This term the children will be taking part in Outdoor learning on </a:t>
            </a:r>
            <a:r>
              <a:rPr lang="en-GB" sz="2000" dirty="0">
                <a:solidFill>
                  <a:srgbClr val="FF0000"/>
                </a:solidFill>
                <a:latin typeface="Twinkl"/>
              </a:rPr>
              <a:t>Tuesday 15</a:t>
            </a:r>
            <a:r>
              <a:rPr lang="en-GB" sz="2000" baseline="30000" dirty="0">
                <a:solidFill>
                  <a:srgbClr val="FF0000"/>
                </a:solidFill>
                <a:latin typeface="Twinkl"/>
              </a:rPr>
              <a:t>th</a:t>
            </a:r>
            <a:r>
              <a:rPr lang="en-GB" sz="2000" dirty="0">
                <a:solidFill>
                  <a:srgbClr val="FF0000"/>
                </a:solidFill>
                <a:latin typeface="Twinkl"/>
              </a:rPr>
              <a:t> September </a:t>
            </a:r>
            <a:r>
              <a:rPr lang="en-GB" sz="2000" dirty="0">
                <a:latin typeface="Twinkl"/>
              </a:rPr>
              <a:t>and </a:t>
            </a:r>
            <a:r>
              <a:rPr lang="en-GB" sz="2000" dirty="0">
                <a:solidFill>
                  <a:srgbClr val="FF0000"/>
                </a:solidFill>
                <a:latin typeface="Twinkl"/>
              </a:rPr>
              <a:t>Tuesday 20</a:t>
            </a:r>
            <a:r>
              <a:rPr lang="en-GB" sz="2000" baseline="30000" dirty="0">
                <a:solidFill>
                  <a:srgbClr val="FF0000"/>
                </a:solidFill>
                <a:latin typeface="Twinkl"/>
              </a:rPr>
              <a:t>th</a:t>
            </a:r>
            <a:r>
              <a:rPr lang="en-GB" sz="2000" dirty="0">
                <a:solidFill>
                  <a:srgbClr val="FF0000"/>
                </a:solidFill>
                <a:latin typeface="Twinkl"/>
              </a:rPr>
              <a:t> October.</a:t>
            </a:r>
            <a:r>
              <a:rPr lang="en-GB" sz="2400" dirty="0">
                <a:solidFill>
                  <a:srgbClr val="FF0000"/>
                </a:solidFill>
                <a:latin typeface="Twinkl"/>
              </a:rPr>
              <a:t> </a:t>
            </a:r>
          </a:p>
        </p:txBody>
      </p:sp>
      <p:sp>
        <p:nvSpPr>
          <p:cNvPr id="2" name="Title 3">
            <a:extLst>
              <a:ext uri="{FF2B5EF4-FFF2-40B4-BE49-F238E27FC236}">
                <a16:creationId xmlns:a16="http://schemas.microsoft.com/office/drawing/2014/main" id="{CF8D3255-5FD3-89AE-6EBB-9A343D64FB4F}"/>
              </a:ext>
            </a:extLst>
          </p:cNvPr>
          <p:cNvSpPr txBox="1">
            <a:spLocks/>
          </p:cNvSpPr>
          <p:nvPr/>
        </p:nvSpPr>
        <p:spPr>
          <a:xfrm>
            <a:off x="-612576" y="0"/>
            <a:ext cx="8112680"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Outdoor Learning</a:t>
            </a:r>
          </a:p>
        </p:txBody>
      </p:sp>
      <p:pic>
        <p:nvPicPr>
          <p:cNvPr id="4" name="Picture 3" descr="A group of children in a forest&#10;&#10;AI-generated content may be incorrect.">
            <a:extLst>
              <a:ext uri="{FF2B5EF4-FFF2-40B4-BE49-F238E27FC236}">
                <a16:creationId xmlns:a16="http://schemas.microsoft.com/office/drawing/2014/main" id="{056BD99B-ABC0-F881-F339-E251AAD982DA}"/>
              </a:ext>
            </a:extLst>
          </p:cNvPr>
          <p:cNvPicPr>
            <a:picLocks noChangeAspect="1"/>
          </p:cNvPicPr>
          <p:nvPr/>
        </p:nvPicPr>
        <p:blipFill>
          <a:blip r:embed="rId2"/>
          <a:stretch>
            <a:fillRect/>
          </a:stretch>
        </p:blipFill>
        <p:spPr>
          <a:xfrm>
            <a:off x="5166632" y="1585913"/>
            <a:ext cx="3077936" cy="4110718"/>
          </a:xfrm>
          <a:prstGeom prst="rect">
            <a:avLst/>
          </a:prstGeom>
        </p:spPr>
      </p:pic>
    </p:spTree>
    <p:extLst>
      <p:ext uri="{BB962C8B-B14F-4D97-AF65-F5344CB8AC3E}">
        <p14:creationId xmlns:p14="http://schemas.microsoft.com/office/powerpoint/2010/main" val="878953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a:spLocks noGrp="1"/>
          </p:cNvSpPr>
          <p:nvPr>
            <p:ph idx="1"/>
          </p:nvPr>
        </p:nvSpPr>
        <p:spPr>
          <a:xfrm>
            <a:off x="251520" y="1213743"/>
            <a:ext cx="6806412" cy="5234522"/>
          </a:xfrm>
        </p:spPr>
        <p:txBody>
          <a:bodyPr vert="horz" lIns="91440" tIns="45720" rIns="91440" bIns="45720" rtlCol="0" anchor="t">
            <a:normAutofit/>
          </a:bodyPr>
          <a:lstStyle/>
          <a:p>
            <a:r>
              <a:rPr lang="en-GB" sz="2000" b="0" dirty="0">
                <a:latin typeface="Twinkl"/>
              </a:rPr>
              <a:t>You can enter the playground </a:t>
            </a:r>
            <a:r>
              <a:rPr lang="en-GB" sz="2000" dirty="0">
                <a:latin typeface="Twinkl"/>
              </a:rPr>
              <a:t>when the gate has been opened. </a:t>
            </a:r>
            <a:endParaRPr lang="en-US" dirty="0"/>
          </a:p>
          <a:p>
            <a:r>
              <a:rPr lang="en-GB" sz="2000" b="0" dirty="0">
                <a:latin typeface="Twinkl"/>
              </a:rPr>
              <a:t>The children will be dismissed at 3.20pm.</a:t>
            </a:r>
          </a:p>
          <a:p>
            <a:r>
              <a:rPr lang="en-GB" sz="2000" b="0" dirty="0">
                <a:latin typeface="Twinkl"/>
              </a:rPr>
              <a:t>We </a:t>
            </a:r>
            <a:r>
              <a:rPr lang="en-US" sz="2000" b="0" dirty="0">
                <a:latin typeface="Twinkl"/>
              </a:rPr>
              <a:t>will not allow a child to go with another adult unless it has been previously arranged with us, or the office have been informed. If you have forgotten, the school will phone you to confirm.</a:t>
            </a:r>
          </a:p>
          <a:p>
            <a:r>
              <a:rPr lang="en-US" sz="2000" dirty="0">
                <a:solidFill>
                  <a:srgbClr val="404040"/>
                </a:solidFill>
                <a:latin typeface="Twinkl" panose="02000000000000000000" pitchFamily="2" charset="0"/>
              </a:rPr>
              <a:t>Please ensure you call the office regarding any changes of arrangements before 1 p.m. The answerphone will be checked at 3 p.m.</a:t>
            </a:r>
            <a:endParaRPr lang="en-US" sz="2000" b="0" dirty="0">
              <a:latin typeface="Twinkl" panose="02000000000000000000" pitchFamily="2" charset="0"/>
            </a:endParaRPr>
          </a:p>
          <a:p>
            <a:r>
              <a:rPr lang="en-US" sz="2000" dirty="0">
                <a:latin typeface="Twinkl"/>
              </a:rPr>
              <a:t>Please note that there are to be no dogs on the playground other than our school dog, Moose</a:t>
            </a:r>
            <a:r>
              <a:rPr lang="en-US" sz="2400" dirty="0">
                <a:latin typeface="Twinkl"/>
              </a:rPr>
              <a:t>.</a:t>
            </a:r>
            <a:r>
              <a:rPr lang="en-US" sz="2400" dirty="0">
                <a:solidFill>
                  <a:srgbClr val="000000"/>
                </a:solidFill>
                <a:latin typeface="Twinkl"/>
              </a:rPr>
              <a:t> </a:t>
            </a:r>
            <a:endParaRPr lang="en-US" b="0" dirty="0">
              <a:latin typeface="HfW cursive" panose="00000500000000000000" pitchFamily="2" charset="0"/>
            </a:endParaRPr>
          </a:p>
          <a:p>
            <a:endParaRPr lang="en-GB" b="0" dirty="0">
              <a:latin typeface="HfW cursive" panose="00000500000000000000" pitchFamily="2" charset="0"/>
            </a:endParaRPr>
          </a:p>
          <a:p>
            <a:endParaRPr lang="en-GB" b="0" dirty="0">
              <a:latin typeface="HfW cursive" panose="00000500000000000000" pitchFamily="2" charset="0"/>
            </a:endParaRPr>
          </a:p>
        </p:txBody>
      </p:sp>
      <p:sp>
        <p:nvSpPr>
          <p:cNvPr id="3" name="Title 3">
            <a:extLst>
              <a:ext uri="{FF2B5EF4-FFF2-40B4-BE49-F238E27FC236}">
                <a16:creationId xmlns:a16="http://schemas.microsoft.com/office/drawing/2014/main" id="{602AC46A-B61E-3369-B158-5CB76DDC3131}"/>
              </a:ext>
            </a:extLst>
          </p:cNvPr>
          <p:cNvSpPr txBox="1">
            <a:spLocks/>
          </p:cNvSpPr>
          <p:nvPr/>
        </p:nvSpPr>
        <p:spPr>
          <a:xfrm>
            <a:off x="0" y="116632"/>
            <a:ext cx="5004048"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Home time</a:t>
            </a:r>
          </a:p>
        </p:txBody>
      </p:sp>
      <p:pic>
        <p:nvPicPr>
          <p:cNvPr id="2" name="Picture 1" descr="A dog sitting next to a sign&#10;&#10;AI-generated content may be incorrect.">
            <a:extLst>
              <a:ext uri="{FF2B5EF4-FFF2-40B4-BE49-F238E27FC236}">
                <a16:creationId xmlns:a16="http://schemas.microsoft.com/office/drawing/2014/main" id="{1FC7AF52-6D85-EE32-4C1C-7703B6626D90}"/>
              </a:ext>
            </a:extLst>
          </p:cNvPr>
          <p:cNvPicPr>
            <a:picLocks noChangeAspect="1"/>
          </p:cNvPicPr>
          <p:nvPr/>
        </p:nvPicPr>
        <p:blipFill>
          <a:blip r:embed="rId3"/>
          <a:stretch>
            <a:fillRect/>
          </a:stretch>
        </p:blipFill>
        <p:spPr>
          <a:xfrm>
            <a:off x="7057932" y="4149080"/>
            <a:ext cx="1861007" cy="2563458"/>
          </a:xfrm>
          <a:prstGeom prst="rect">
            <a:avLst/>
          </a:prstGeom>
        </p:spPr>
      </p:pic>
    </p:spTree>
    <p:extLst>
      <p:ext uri="{BB962C8B-B14F-4D97-AF65-F5344CB8AC3E}">
        <p14:creationId xmlns:p14="http://schemas.microsoft.com/office/powerpoint/2010/main" val="89929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fade">
                                      <p:cBhvr>
                                        <p:cTn id="12" dur="5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2" end="2"/>
                                            </p:txEl>
                                          </p:spTgt>
                                        </p:tgtEl>
                                        <p:attrNameLst>
                                          <p:attrName>style.visibility</p:attrName>
                                        </p:attrNameLst>
                                      </p:cBhvr>
                                      <p:to>
                                        <p:strVal val="visible"/>
                                      </p:to>
                                    </p:set>
                                    <p:animEffect transition="in" filter="fade">
                                      <p:cBhvr>
                                        <p:cTn id="17" dur="500"/>
                                        <p:tgtEl>
                                          <p:spTgt spid="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3" end="3"/>
                                            </p:txEl>
                                          </p:spTgt>
                                        </p:tgtEl>
                                        <p:attrNameLst>
                                          <p:attrName>style.visibility</p:attrName>
                                        </p:attrNameLst>
                                      </p:cBhvr>
                                      <p:to>
                                        <p:strVal val="visible"/>
                                      </p:to>
                                    </p:set>
                                    <p:animEffect transition="in" filter="fade">
                                      <p:cBhvr>
                                        <p:cTn id="22" dur="500"/>
                                        <p:tgtEl>
                                          <p:spTgt spid="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7">
                                            <p:txEl>
                                              <p:pRg st="4" end="4"/>
                                            </p:txEl>
                                          </p:spTgt>
                                        </p:tgtEl>
                                        <p:attrNameLst>
                                          <p:attrName>style.visibility</p:attrName>
                                        </p:attrNameLst>
                                      </p:cBhvr>
                                      <p:to>
                                        <p:strVal val="visible"/>
                                      </p:to>
                                    </p:set>
                                    <p:animEffect transition="in" filter="fade">
                                      <p:cBhvr>
                                        <p:cTn id="27" dur="500"/>
                                        <p:tgtEl>
                                          <p:spTgt spid="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3564" y="1107996"/>
            <a:ext cx="7192846" cy="6738848"/>
          </a:xfrm>
        </p:spPr>
        <p:txBody>
          <a:bodyPr vert="horz" lIns="91440" tIns="45720" rIns="91440" bIns="45720" rtlCol="0" anchor="t">
            <a:normAutofit/>
          </a:bodyPr>
          <a:lstStyle/>
          <a:p>
            <a:r>
              <a:rPr lang="en-GB" sz="2000" b="0" dirty="0">
                <a:solidFill>
                  <a:schemeClr val="tx1"/>
                </a:solidFill>
                <a:latin typeface="Twinkl"/>
              </a:rPr>
              <a:t>Prescribed medicines are only administered with parental consent. Forms at the office.</a:t>
            </a:r>
          </a:p>
          <a:p>
            <a:r>
              <a:rPr lang="en-GB" sz="2000" dirty="0">
                <a:solidFill>
                  <a:schemeClr val="tx1"/>
                </a:solidFill>
                <a:latin typeface="Twinkl"/>
              </a:rPr>
              <a:t>Moose is now an established part of our school team and comes in most days.</a:t>
            </a:r>
          </a:p>
          <a:p>
            <a:r>
              <a:rPr lang="en-GB" sz="2000" b="0" dirty="0">
                <a:solidFill>
                  <a:schemeClr val="tx1"/>
                </a:solidFill>
                <a:latin typeface="Twinkl"/>
              </a:rPr>
              <a:t>Please ensure all emergency contact details are up to date.</a:t>
            </a:r>
          </a:p>
          <a:p>
            <a:r>
              <a:rPr lang="en-GB" sz="2000" dirty="0">
                <a:solidFill>
                  <a:schemeClr val="tx1"/>
                </a:solidFill>
                <a:latin typeface="Twinkl"/>
              </a:rPr>
              <a:t>Assessments in the Early Years </a:t>
            </a:r>
          </a:p>
          <a:p>
            <a:pPr lvl="1"/>
            <a:r>
              <a:rPr lang="en-GB" sz="1800" b="0" dirty="0">
                <a:solidFill>
                  <a:schemeClr val="tx1"/>
                </a:solidFill>
                <a:latin typeface="Twinkl"/>
              </a:rPr>
              <a:t>Reception Baseline Assessment </a:t>
            </a:r>
          </a:p>
          <a:p>
            <a:pPr lvl="1"/>
            <a:r>
              <a:rPr lang="en-GB" sz="1800" dirty="0">
                <a:solidFill>
                  <a:schemeClr val="tx1"/>
                </a:solidFill>
                <a:latin typeface="Twinkl"/>
              </a:rPr>
              <a:t>The EYFS Profile (EYFSP) at the end of Reception. Children will be assessed as Emerging or Expected in all 17 areas of learning. </a:t>
            </a:r>
            <a:endParaRPr lang="en-GB" sz="1800" b="0" dirty="0">
              <a:solidFill>
                <a:schemeClr val="tx1"/>
              </a:solidFill>
              <a:latin typeface="Twinkl"/>
            </a:endParaRPr>
          </a:p>
          <a:p>
            <a:r>
              <a:rPr lang="en-GB" sz="2000" b="0" dirty="0">
                <a:solidFill>
                  <a:schemeClr val="tx1"/>
                </a:solidFill>
                <a:latin typeface="Twinkl"/>
              </a:rPr>
              <a:t>End of Key Stage assessments </a:t>
            </a:r>
          </a:p>
          <a:p>
            <a:pPr lvl="1"/>
            <a:r>
              <a:rPr lang="en-GB" sz="1800" dirty="0">
                <a:solidFill>
                  <a:schemeClr val="tx1"/>
                </a:solidFill>
                <a:latin typeface="Twinkl"/>
              </a:rPr>
              <a:t>Year 1 – Phonics screening beginning of June </a:t>
            </a:r>
          </a:p>
          <a:p>
            <a:r>
              <a:rPr lang="en-GB" sz="2000" dirty="0">
                <a:solidFill>
                  <a:schemeClr val="tx1"/>
                </a:solidFill>
                <a:latin typeface="Twinkl"/>
              </a:rPr>
              <a:t>Website and school Facebook will be updated regularly. </a:t>
            </a:r>
          </a:p>
          <a:p>
            <a:endParaRPr lang="en-GB" sz="2000" b="0" dirty="0">
              <a:latin typeface="Twinkl" panose="02000000000000000000" pitchFamily="2" charset="0"/>
            </a:endParaRPr>
          </a:p>
          <a:p>
            <a:endParaRPr lang="en-GB" b="0" dirty="0">
              <a:latin typeface="Twinkl" panose="02000000000000000000" pitchFamily="2" charset="0"/>
            </a:endParaRPr>
          </a:p>
        </p:txBody>
      </p:sp>
      <p:sp>
        <p:nvSpPr>
          <p:cNvPr id="4" name="Title 3">
            <a:extLst>
              <a:ext uri="{FF2B5EF4-FFF2-40B4-BE49-F238E27FC236}">
                <a16:creationId xmlns:a16="http://schemas.microsoft.com/office/drawing/2014/main" id="{BCE82666-7076-F7DA-A66F-4D29BA0A49C3}"/>
              </a:ext>
            </a:extLst>
          </p:cNvPr>
          <p:cNvSpPr txBox="1">
            <a:spLocks/>
          </p:cNvSpPr>
          <p:nvPr/>
        </p:nvSpPr>
        <p:spPr>
          <a:xfrm>
            <a:off x="-540568" y="0"/>
            <a:ext cx="8208912" cy="1107996"/>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Extra information</a:t>
            </a:r>
          </a:p>
        </p:txBody>
      </p:sp>
    </p:spTree>
    <p:extLst>
      <p:ext uri="{BB962C8B-B14F-4D97-AF65-F5344CB8AC3E}">
        <p14:creationId xmlns:p14="http://schemas.microsoft.com/office/powerpoint/2010/main" val="2077380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7" end="7"/>
                                            </p:txEl>
                                          </p:spTgt>
                                        </p:tgtEl>
                                        <p:attrNameLst>
                                          <p:attrName>style.visibility</p:attrName>
                                        </p:attrNameLst>
                                      </p:cBhvr>
                                      <p:to>
                                        <p:strVal val="visible"/>
                                      </p:to>
                                    </p:set>
                                    <p:animEffect transition="in" filter="fade">
                                      <p:cBhvr>
                                        <p:cTn id="38" dur="500"/>
                                        <p:tgtEl>
                                          <p:spTgt spid="3">
                                            <p:txEl>
                                              <p:pRg st="7" end="7"/>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3">
                                            <p:txEl>
                                              <p:pRg st="8" end="8"/>
                                            </p:txEl>
                                          </p:spTgt>
                                        </p:tgtEl>
                                        <p:attrNameLst>
                                          <p:attrName>style.visibility</p:attrName>
                                        </p:attrNameLst>
                                      </p:cBhvr>
                                      <p:to>
                                        <p:strVal val="visible"/>
                                      </p:to>
                                    </p:set>
                                    <p:animEffect transition="in" filter="fade">
                                      <p:cBhvr>
                                        <p:cTn id="4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3961" y="2062078"/>
            <a:ext cx="7003210" cy="4941168"/>
          </a:xfrm>
        </p:spPr>
        <p:txBody>
          <a:bodyPr vert="horz" lIns="91440" tIns="45720" rIns="91440" bIns="45720" rtlCol="0" anchor="t">
            <a:normAutofit/>
          </a:bodyPr>
          <a:lstStyle/>
          <a:p>
            <a:r>
              <a:rPr lang="en-US" sz="2000" b="0" dirty="0">
                <a:latin typeface="Twinkl"/>
              </a:rPr>
              <a:t>Mornings are always busy. </a:t>
            </a:r>
          </a:p>
          <a:p>
            <a:r>
              <a:rPr lang="en-US" sz="2000" b="0" dirty="0">
                <a:latin typeface="Twinkl"/>
              </a:rPr>
              <a:t>I’m available most days after school and can make an appointment with you to discuss </a:t>
            </a:r>
            <a:r>
              <a:rPr lang="en-US" sz="2000" b="0" u="sng" dirty="0">
                <a:latin typeface="Twinkl"/>
              </a:rPr>
              <a:t>any</a:t>
            </a:r>
            <a:r>
              <a:rPr lang="en-US" sz="2000" b="0" dirty="0">
                <a:latin typeface="Twinkl"/>
              </a:rPr>
              <a:t> matters or concerns. </a:t>
            </a:r>
          </a:p>
          <a:p>
            <a:r>
              <a:rPr lang="en-US" sz="2000" b="0" dirty="0">
                <a:latin typeface="Twinkl"/>
              </a:rPr>
              <a:t>Similarly, I will contact you if we have any concerns or queries regarding your child.</a:t>
            </a:r>
          </a:p>
          <a:p>
            <a:r>
              <a:rPr lang="en-GB" sz="2000" dirty="0">
                <a:latin typeface="Twinkl"/>
              </a:rPr>
              <a:t>Finally, if you’d like to help out at school then we welcome help in our library and on trips. Please speak to Ms Eeles.</a:t>
            </a:r>
            <a:r>
              <a:rPr lang="en-US" sz="2000" b="0" dirty="0">
                <a:latin typeface="Twinkl"/>
              </a:rPr>
              <a:t> </a:t>
            </a:r>
            <a:endParaRPr lang="en-GB" sz="2000" b="0" dirty="0">
              <a:highlight>
                <a:srgbClr val="FFFF00"/>
              </a:highlight>
              <a:latin typeface="Twinkl"/>
            </a:endParaRPr>
          </a:p>
        </p:txBody>
      </p:sp>
      <p:sp>
        <p:nvSpPr>
          <p:cNvPr id="2" name="Title 3">
            <a:extLst>
              <a:ext uri="{FF2B5EF4-FFF2-40B4-BE49-F238E27FC236}">
                <a16:creationId xmlns:a16="http://schemas.microsoft.com/office/drawing/2014/main" id="{76DD32D2-06D6-360B-683B-CA8B6064B093}"/>
              </a:ext>
            </a:extLst>
          </p:cNvPr>
          <p:cNvSpPr txBox="1">
            <a:spLocks/>
          </p:cNvSpPr>
          <p:nvPr/>
        </p:nvSpPr>
        <p:spPr>
          <a:xfrm>
            <a:off x="-181661" y="-32381"/>
            <a:ext cx="7488832" cy="2123658"/>
          </a:xfrm>
          <a:prstGeom prst="rect">
            <a:avLst/>
          </a:prstGeom>
          <a:noFill/>
        </p:spPr>
        <p:txBody>
          <a:bodyPr vert="horz" wrap="square" lIns="91440" tIns="45720" rIns="91440" bIns="45720" rtlCol="0" anchor="ctr">
            <a:spAutoFit/>
            <a:scene3d>
              <a:camera prst="orthographicFront"/>
              <a:lightRig rig="flat" dir="tl">
                <a:rot lat="0" lon="0" rev="6600000"/>
              </a:lightRig>
            </a:scene3d>
            <a:sp3d extrusionH="25400" contourW="8890">
              <a:bevelT w="38100" h="31750"/>
              <a:contourClr>
                <a:schemeClr val="accent2">
                  <a:shade val="75000"/>
                </a:schemeClr>
              </a:contourClr>
            </a:sp3d>
          </a:bodyPr>
          <a:lstStyle>
            <a:lvl1pPr algn="l" defTabSz="914400" rtl="0" eaLnBrk="1" latinLnBrk="0" hangingPunct="1">
              <a:spcBef>
                <a:spcPct val="0"/>
              </a:spcBef>
              <a:buNone/>
              <a:defRPr sz="2800" kern="1200" cap="all" baseline="0">
                <a:solidFill>
                  <a:schemeClr val="tx1"/>
                </a:solidFill>
                <a:latin typeface="+mj-lt"/>
                <a:ea typeface="+mj-ea"/>
                <a:cs typeface="+mj-cs"/>
              </a:defRPr>
            </a:lvl1p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Please come and talk to me</a:t>
            </a:r>
          </a:p>
        </p:txBody>
      </p:sp>
    </p:spTree>
    <p:extLst>
      <p:ext uri="{BB962C8B-B14F-4D97-AF65-F5344CB8AC3E}">
        <p14:creationId xmlns:p14="http://schemas.microsoft.com/office/powerpoint/2010/main" val="2592986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23528" y="2492896"/>
            <a:ext cx="7520940" cy="1107996"/>
          </a:xfrm>
          <a:prstGeom prst="rect">
            <a:avLst/>
          </a:prstGeom>
          <a:noFill/>
        </p:spPr>
        <p:txBody>
          <a:bodyPr wrap="squar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6600" b="1" cap="none"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rPr>
              <a:t>Any questions?</a:t>
            </a:r>
            <a:endParaRPr lang="en-US" sz="66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Twinkl" panose="02000000000000000000" pitchFamily="2" charset="0"/>
            </a:endParaRPr>
          </a:p>
        </p:txBody>
      </p:sp>
    </p:spTree>
    <p:extLst>
      <p:ext uri="{BB962C8B-B14F-4D97-AF65-F5344CB8AC3E}">
        <p14:creationId xmlns:p14="http://schemas.microsoft.com/office/powerpoint/2010/main" val="574609257"/>
      </p:ext>
    </p:extLst>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5c5266ad-2b6f-4ac0-9ca4-726dafd0d1e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4C868BB94F94E408A46DDC3C5261993" ma:contentTypeVersion="18" ma:contentTypeDescription="Create a new document." ma:contentTypeScope="" ma:versionID="00ed71148208abe1871fca4b13b5ffb4">
  <xsd:schema xmlns:xsd="http://www.w3.org/2001/XMLSchema" xmlns:xs="http://www.w3.org/2001/XMLSchema" xmlns:p="http://schemas.microsoft.com/office/2006/metadata/properties" xmlns:ns3="5c5266ad-2b6f-4ac0-9ca4-726dafd0d1e4" xmlns:ns4="98940b50-e38f-4193-851d-a367e67bb7a3" targetNamespace="http://schemas.microsoft.com/office/2006/metadata/properties" ma:root="true" ma:fieldsID="b07cfe3f054365ddc8be42a0cfdf2c75" ns3:_="" ns4:_="">
    <xsd:import namespace="5c5266ad-2b6f-4ac0-9ca4-726dafd0d1e4"/>
    <xsd:import namespace="98940b50-e38f-4193-851d-a367e67bb7a3"/>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GenerationTime" minOccurs="0"/>
                <xsd:element ref="ns3:MediaServiceEventHashCode" minOccurs="0"/>
                <xsd:element ref="ns3:MediaServiceLocation" minOccurs="0"/>
                <xsd:element ref="ns4:SharedWithUsers" minOccurs="0"/>
                <xsd:element ref="ns4:SharedWithDetails" minOccurs="0"/>
                <xsd:element ref="ns4:SharingHintHash" minOccurs="0"/>
                <xsd:element ref="ns3:MediaServiceAutoKeyPoints" minOccurs="0"/>
                <xsd:element ref="ns3:MediaServiceKeyPoints"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5266ad-2b6f-4ac0-9ca4-726dafd0d1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descriptio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description="" ma:indexed="true" ma:internalName="MediaServiceLocation"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element name="_activity" ma:index="22" nillable="true" ma:displayName="_activity" ma:hidden="true" ma:internalName="_activity">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8940b50-e38f-4193-851d-a367e67bb7a3"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SharingHintHash" ma:index="18"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6E627BF-3B18-468A-A414-387E807B16BD}">
  <ds:schemaRefs>
    <ds:schemaRef ds:uri="http://schemas.microsoft.com/sharepoint/v3/contenttype/forms"/>
  </ds:schemaRefs>
</ds:datastoreItem>
</file>

<file path=customXml/itemProps2.xml><?xml version="1.0" encoding="utf-8"?>
<ds:datastoreItem xmlns:ds="http://schemas.openxmlformats.org/officeDocument/2006/customXml" ds:itemID="{C657D7E3-545E-4A45-82AB-90E2C8D66C35}">
  <ds:schemaRefs>
    <ds:schemaRef ds:uri="http://schemas.microsoft.com/office/infopath/2007/PartnerControls"/>
    <ds:schemaRef ds:uri="http://www.w3.org/XML/1998/namespace"/>
    <ds:schemaRef ds:uri="98940b50-e38f-4193-851d-a367e67bb7a3"/>
    <ds:schemaRef ds:uri="http://purl.org/dc/elements/1.1/"/>
    <ds:schemaRef ds:uri="http://purl.org/dc/terms/"/>
    <ds:schemaRef ds:uri="http://schemas.microsoft.com/office/2006/metadata/properties"/>
    <ds:schemaRef ds:uri="http://schemas.microsoft.com/office/2006/documentManagement/types"/>
    <ds:schemaRef ds:uri="http://schemas.openxmlformats.org/package/2006/metadata/core-properties"/>
    <ds:schemaRef ds:uri="5c5266ad-2b6f-4ac0-9ca4-726dafd0d1e4"/>
    <ds:schemaRef ds:uri="http://purl.org/dc/dcmitype/"/>
  </ds:schemaRefs>
</ds:datastoreItem>
</file>

<file path=customXml/itemProps3.xml><?xml version="1.0" encoding="utf-8"?>
<ds:datastoreItem xmlns:ds="http://schemas.openxmlformats.org/officeDocument/2006/customXml" ds:itemID="{9C3B0AF7-1439-4D42-8D81-15CF519AF9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5266ad-2b6f-4ac0-9ca4-726dafd0d1e4"/>
    <ds:schemaRef ds:uri="98940b50-e38f-4193-851d-a367e67bb7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949</TotalTime>
  <Words>1619</Words>
  <Application>Microsoft Office PowerPoint</Application>
  <PresentationFormat>On-screen Show (4:3)</PresentationFormat>
  <Paragraphs>114</Paragraphs>
  <Slides>17</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Arial</vt:lpstr>
      <vt:lpstr>Calibri</vt:lpstr>
      <vt:lpstr>Comic Sans MS</vt:lpstr>
      <vt:lpstr>HfW cursive</vt:lpstr>
      <vt:lpstr>Trebuchet MS</vt:lpstr>
      <vt:lpstr>Twinkl</vt:lpstr>
      <vt:lpstr>Wingdings 3</vt:lpstr>
      <vt:lpstr>Facet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Any 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Foxes</dc:title>
  <dc:creator>SWilson</dc:creator>
  <cp:lastModifiedBy>Sarah Gaskin</cp:lastModifiedBy>
  <cp:revision>304</cp:revision>
  <dcterms:created xsi:type="dcterms:W3CDTF">2014-09-07T15:35:09Z</dcterms:created>
  <dcterms:modified xsi:type="dcterms:W3CDTF">2026-09-14T19:06:07Z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0x010100D4C868BB94F94E408A46DDC3C5261993</vt:lpwstr>
  </property>
</Properties>
</file>