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Lst>
  <p:notesMasterIdLst>
    <p:notesMasterId r:id="rId19"/>
  </p:notesMasterIdLst>
  <p:sldIdLst>
    <p:sldId id="256" r:id="rId5"/>
    <p:sldId id="279" r:id="rId6"/>
    <p:sldId id="292" r:id="rId7"/>
    <p:sldId id="281" r:id="rId8"/>
    <p:sldId id="293" r:id="rId9"/>
    <p:sldId id="258" r:id="rId10"/>
    <p:sldId id="288" r:id="rId11"/>
    <p:sldId id="283" r:id="rId12"/>
    <p:sldId id="260" r:id="rId13"/>
    <p:sldId id="290" r:id="rId14"/>
    <p:sldId id="265" r:id="rId15"/>
    <p:sldId id="266" r:id="rId16"/>
    <p:sldId id="267" r:id="rId17"/>
    <p:sldId id="268"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0C5075-F868-C4E4-1818-64793CE175AE}" v="19" dt="2026-09-21T17:30:19.710"/>
    <p1510:client id="{99169E18-93A2-415A-A5F5-8006E5DA796B}" v="6942" dt="2026-09-20T14:55:04.2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9613" autoAdjust="0"/>
  </p:normalViewPr>
  <p:slideViewPr>
    <p:cSldViewPr>
      <p:cViewPr varScale="1">
        <p:scale>
          <a:sx n="65" d="100"/>
          <a:sy n="65" d="100"/>
        </p:scale>
        <p:origin x="1939" y="58"/>
      </p:cViewPr>
      <p:guideLst>
        <p:guide orient="horz" pos="2160"/>
        <p:guide pos="2880"/>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4.xml" Id="rId8" /><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customXml" Target="../customXml/item3.xml" Id="rId3" /><Relationship Type="http://schemas.openxmlformats.org/officeDocument/2006/relationships/viewProps" Target="viewProps.xml" Id="rId21"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microsoft.com/office/2015/10/relationships/revisionInfo" Target="revisionInfo.xml" Id="rId25" /><Relationship Type="http://schemas.openxmlformats.org/officeDocument/2006/relationships/customXml" Target="../customXml/item2.xml" Id="rId2" /><Relationship Type="http://schemas.openxmlformats.org/officeDocument/2006/relationships/slide" Target="slides/slide12.xml" Id="rId16" /><Relationship Type="http://schemas.openxmlformats.org/officeDocument/2006/relationships/presProps" Target="presProps.xml" Id="rId20"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tableStyles" Target="tableStyles.xml" Id="rId23" /><Relationship Type="http://schemas.openxmlformats.org/officeDocument/2006/relationships/slide" Target="slides/slide6.xml" Id="rId10" /><Relationship Type="http://schemas.openxmlformats.org/officeDocument/2006/relationships/notesMaster" Target="notesMasters/notesMaster1.xml" Id="rId19" /><Relationship Type="http://schemas.openxmlformats.org/officeDocument/2006/relationships/slideMaster" Target="slideMasters/slideMaster1.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theme" Target="theme/theme1.xml" Id="rId22"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B98BE-CE18-4113-9361-D438538178ED}" type="datetimeFigureOut">
              <a:rPr lang="en-GB" smtClean="0"/>
              <a:t>21/09/2026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5B782B-4532-4C24-9A06-4BAB658DE5EE}" type="slidenum">
              <a:rPr lang="en-GB" smtClean="0"/>
              <a:t>‹#›</a:t>
            </a:fld>
            <a:endParaRPr lang="en-GB"/>
          </a:p>
        </p:txBody>
      </p:sp>
    </p:spTree>
    <p:extLst>
      <p:ext uri="{BB962C8B-B14F-4D97-AF65-F5344CB8AC3E}">
        <p14:creationId xmlns:p14="http://schemas.microsoft.com/office/powerpoint/2010/main" val="4038976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1000"/>
              </a:spcBef>
              <a:buFont typeface="Arial"/>
              <a:buNone/>
            </a:pPr>
            <a:endParaRPr lang="en-GB" dirty="0"/>
          </a:p>
        </p:txBody>
      </p:sp>
      <p:sp>
        <p:nvSpPr>
          <p:cNvPr id="4" name="Slide Number Placeholder 3"/>
          <p:cNvSpPr>
            <a:spLocks noGrp="1"/>
          </p:cNvSpPr>
          <p:nvPr>
            <p:ph type="sldNum" sz="quarter" idx="5"/>
          </p:nvPr>
        </p:nvSpPr>
        <p:spPr/>
        <p:txBody>
          <a:bodyPr/>
          <a:lstStyle/>
          <a:p>
            <a:fld id="{295B782B-4532-4C24-9A06-4BAB658DE5EE}" type="slidenum">
              <a:rPr lang="en-GB" smtClean="0"/>
              <a:t>2</a:t>
            </a:fld>
            <a:endParaRPr lang="en-GB"/>
          </a:p>
        </p:txBody>
      </p:sp>
    </p:spTree>
    <p:extLst>
      <p:ext uri="{BB962C8B-B14F-4D97-AF65-F5344CB8AC3E}">
        <p14:creationId xmlns:p14="http://schemas.microsoft.com/office/powerpoint/2010/main" val="4236258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57AE4-4A97-E8BE-DC7E-B8C216D0E9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C85250-2A60-73AB-F0A9-0E811859B2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D02F10-E858-8480-D534-1F22C3CAB89B}"/>
              </a:ext>
            </a:extLst>
          </p:cNvPr>
          <p:cNvSpPr>
            <a:spLocks noGrp="1"/>
          </p:cNvSpPr>
          <p:nvPr>
            <p:ph type="body" idx="1"/>
          </p:nvPr>
        </p:nvSpPr>
        <p:spPr/>
        <p:txBody>
          <a:bodyPr/>
          <a:lstStyle/>
          <a:p>
            <a:pPr marL="0" indent="0">
              <a:spcBef>
                <a:spcPts val="1000"/>
              </a:spcBef>
              <a:buFont typeface="Arial"/>
              <a:buNone/>
            </a:pPr>
            <a:endParaRPr lang="en-GB" dirty="0"/>
          </a:p>
        </p:txBody>
      </p:sp>
      <p:sp>
        <p:nvSpPr>
          <p:cNvPr id="4" name="Slide Number Placeholder 3">
            <a:extLst>
              <a:ext uri="{FF2B5EF4-FFF2-40B4-BE49-F238E27FC236}">
                <a16:creationId xmlns:a16="http://schemas.microsoft.com/office/drawing/2014/main" id="{5A828890-99B1-4FD0-3F27-53BCDA559C5A}"/>
              </a:ext>
            </a:extLst>
          </p:cNvPr>
          <p:cNvSpPr>
            <a:spLocks noGrp="1"/>
          </p:cNvSpPr>
          <p:nvPr>
            <p:ph type="sldNum" sz="quarter" idx="5"/>
          </p:nvPr>
        </p:nvSpPr>
        <p:spPr/>
        <p:txBody>
          <a:bodyPr/>
          <a:lstStyle/>
          <a:p>
            <a:fld id="{295B782B-4532-4C24-9A06-4BAB658DE5EE}" type="slidenum">
              <a:rPr lang="en-GB" smtClean="0"/>
              <a:t>3</a:t>
            </a:fld>
            <a:endParaRPr lang="en-GB"/>
          </a:p>
        </p:txBody>
      </p:sp>
    </p:spTree>
    <p:extLst>
      <p:ext uri="{BB962C8B-B14F-4D97-AF65-F5344CB8AC3E}">
        <p14:creationId xmlns:p14="http://schemas.microsoft.com/office/powerpoint/2010/main" val="2569958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404040"/>
              </a:solidFill>
              <a:ea typeface="Calibri"/>
              <a:cs typeface="Calibri"/>
            </a:endParaRPr>
          </a:p>
        </p:txBody>
      </p:sp>
      <p:sp>
        <p:nvSpPr>
          <p:cNvPr id="4" name="Slide Number Placeholder 3"/>
          <p:cNvSpPr>
            <a:spLocks noGrp="1"/>
          </p:cNvSpPr>
          <p:nvPr>
            <p:ph type="sldNum" sz="quarter" idx="5"/>
          </p:nvPr>
        </p:nvSpPr>
        <p:spPr/>
        <p:txBody>
          <a:bodyPr/>
          <a:lstStyle/>
          <a:p>
            <a:fld id="{295B782B-4532-4C24-9A06-4BAB658DE5EE}" type="slidenum">
              <a:rPr lang="en-GB" smtClean="0"/>
              <a:t>4</a:t>
            </a:fld>
            <a:endParaRPr lang="en-GB"/>
          </a:p>
        </p:txBody>
      </p:sp>
    </p:spTree>
    <p:extLst>
      <p:ext uri="{BB962C8B-B14F-4D97-AF65-F5344CB8AC3E}">
        <p14:creationId xmlns:p14="http://schemas.microsoft.com/office/powerpoint/2010/main" val="1338270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F757A-FF10-1C21-FB4E-A8B1D05C4B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ABF8C-2D65-FCCF-5736-DCD910511C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002D6F-D581-4966-E6D4-6AFD726E2A5D}"/>
              </a:ext>
            </a:extLst>
          </p:cNvPr>
          <p:cNvSpPr>
            <a:spLocks noGrp="1"/>
          </p:cNvSpPr>
          <p:nvPr>
            <p:ph type="body" idx="1"/>
          </p:nvPr>
        </p:nvSpPr>
        <p:spPr/>
        <p:txBody>
          <a:bodyPr/>
          <a:lstStyle/>
          <a:p>
            <a:endParaRPr lang="en-GB" dirty="0">
              <a:solidFill>
                <a:srgbClr val="404040"/>
              </a:solidFill>
              <a:ea typeface="Calibri"/>
              <a:cs typeface="Calibri"/>
            </a:endParaRPr>
          </a:p>
        </p:txBody>
      </p:sp>
      <p:sp>
        <p:nvSpPr>
          <p:cNvPr id="4" name="Slide Number Placeholder 3">
            <a:extLst>
              <a:ext uri="{FF2B5EF4-FFF2-40B4-BE49-F238E27FC236}">
                <a16:creationId xmlns:a16="http://schemas.microsoft.com/office/drawing/2014/main" id="{65C4C49E-E176-DAA7-0372-53B6918AF754}"/>
              </a:ext>
            </a:extLst>
          </p:cNvPr>
          <p:cNvSpPr>
            <a:spLocks noGrp="1"/>
          </p:cNvSpPr>
          <p:nvPr>
            <p:ph type="sldNum" sz="quarter" idx="5"/>
          </p:nvPr>
        </p:nvSpPr>
        <p:spPr/>
        <p:txBody>
          <a:bodyPr/>
          <a:lstStyle/>
          <a:p>
            <a:fld id="{295B782B-4532-4C24-9A06-4BAB658DE5EE}" type="slidenum">
              <a:rPr lang="en-GB" smtClean="0"/>
              <a:t>5</a:t>
            </a:fld>
            <a:endParaRPr lang="en-GB"/>
          </a:p>
        </p:txBody>
      </p:sp>
    </p:spTree>
    <p:extLst>
      <p:ext uri="{BB962C8B-B14F-4D97-AF65-F5344CB8AC3E}">
        <p14:creationId xmlns:p14="http://schemas.microsoft.com/office/powerpoint/2010/main" val="1610308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95B782B-4532-4C24-9A06-4BAB658DE5EE}" type="slidenum">
              <a:rPr lang="en-GB" smtClean="0"/>
              <a:t>6</a:t>
            </a:fld>
            <a:endParaRPr lang="en-GB"/>
          </a:p>
        </p:txBody>
      </p:sp>
    </p:spTree>
    <p:extLst>
      <p:ext uri="{BB962C8B-B14F-4D97-AF65-F5344CB8AC3E}">
        <p14:creationId xmlns:p14="http://schemas.microsoft.com/office/powerpoint/2010/main" val="620127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5B782B-4532-4C24-9A06-4BAB658DE5EE}" type="slidenum">
              <a:rPr lang="en-GB" smtClean="0"/>
              <a:t>7</a:t>
            </a:fld>
            <a:endParaRPr lang="en-GB"/>
          </a:p>
        </p:txBody>
      </p:sp>
    </p:spTree>
    <p:extLst>
      <p:ext uri="{BB962C8B-B14F-4D97-AF65-F5344CB8AC3E}">
        <p14:creationId xmlns:p14="http://schemas.microsoft.com/office/powerpoint/2010/main" val="1766891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5B782B-4532-4C24-9A06-4BAB658DE5EE}" type="slidenum">
              <a:rPr lang="en-GB" smtClean="0"/>
              <a:t>8</a:t>
            </a:fld>
            <a:endParaRPr lang="en-GB"/>
          </a:p>
        </p:txBody>
      </p:sp>
    </p:spTree>
    <p:extLst>
      <p:ext uri="{BB962C8B-B14F-4D97-AF65-F5344CB8AC3E}">
        <p14:creationId xmlns:p14="http://schemas.microsoft.com/office/powerpoint/2010/main" val="3119871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404040"/>
              </a:solidFill>
              <a:ea typeface="Calibri"/>
              <a:cs typeface="Calibri"/>
            </a:endParaRPr>
          </a:p>
        </p:txBody>
      </p:sp>
      <p:sp>
        <p:nvSpPr>
          <p:cNvPr id="4" name="Slide Number Placeholder 3"/>
          <p:cNvSpPr>
            <a:spLocks noGrp="1"/>
          </p:cNvSpPr>
          <p:nvPr>
            <p:ph type="sldNum" sz="quarter" idx="5"/>
          </p:nvPr>
        </p:nvSpPr>
        <p:spPr/>
        <p:txBody>
          <a:bodyPr/>
          <a:lstStyle/>
          <a:p>
            <a:fld id="{295B782B-4532-4C24-9A06-4BAB658DE5EE}" type="slidenum">
              <a:rPr lang="en-GB" smtClean="0"/>
              <a:t>9</a:t>
            </a:fld>
            <a:endParaRPr lang="en-GB"/>
          </a:p>
        </p:txBody>
      </p:sp>
    </p:spTree>
    <p:extLst>
      <p:ext uri="{BB962C8B-B14F-4D97-AF65-F5344CB8AC3E}">
        <p14:creationId xmlns:p14="http://schemas.microsoft.com/office/powerpoint/2010/main" val="4162543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fld id="{295B782B-4532-4C24-9A06-4BAB658DE5EE}" type="slidenum">
              <a:rPr lang="en-GB" smtClean="0"/>
              <a:t>11</a:t>
            </a:fld>
            <a:endParaRPr lang="en-GB"/>
          </a:p>
        </p:txBody>
      </p:sp>
    </p:spTree>
    <p:extLst>
      <p:ext uri="{BB962C8B-B14F-4D97-AF65-F5344CB8AC3E}">
        <p14:creationId xmlns:p14="http://schemas.microsoft.com/office/powerpoint/2010/main" val="1587829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5B782B-4532-4C24-9A06-4BAB658DE5EE}" type="slidenum">
              <a:rPr lang="en-GB" smtClean="0"/>
              <a:t>12</a:t>
            </a:fld>
            <a:endParaRPr lang="en-GB"/>
          </a:p>
        </p:txBody>
      </p:sp>
    </p:spTree>
    <p:extLst>
      <p:ext uri="{BB962C8B-B14F-4D97-AF65-F5344CB8AC3E}">
        <p14:creationId xmlns:p14="http://schemas.microsoft.com/office/powerpoint/2010/main" val="4147274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B4E3F2-8F6A-4C80-B9C2-B553DC34A643}"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409119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B4E3F2-8F6A-4C80-B9C2-B553DC34A643}"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638607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1189441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B4E3F2-8F6A-4C80-B9C2-B553DC34A643}"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797921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B4E3F2-8F6A-4C80-B9C2-B553DC34A643}"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973860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B4E3F2-8F6A-4C80-B9C2-B553DC34A643}"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605992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B4E3F2-8F6A-4C80-B9C2-B553DC34A643}"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774660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2B4E3F2-8F6A-4C80-B9C2-B553DC34A643}"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1022882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2B4E3F2-8F6A-4C80-B9C2-B553DC34A643}"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679517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30303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57527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372674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4124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1137762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B4E3F2-8F6A-4C80-B9C2-B553DC34A643}"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3427416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B4E3F2-8F6A-4C80-B9C2-B553DC34A643}"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1899624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B4E3F2-8F6A-4C80-B9C2-B553DC34A643}" type="datetimeFigureOut">
              <a:rPr lang="en-GB" smtClean="0"/>
              <a:t>21/09/2026</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A68967E6-8BCE-4D63-A332-4CAE64FE33C5}" type="slidenum">
              <a:rPr lang="en-GB" smtClean="0"/>
              <a:t>‹#›</a:t>
            </a:fld>
            <a:endParaRPr lang="en-GB"/>
          </a:p>
        </p:txBody>
      </p:sp>
    </p:spTree>
    <p:extLst>
      <p:ext uri="{BB962C8B-B14F-4D97-AF65-F5344CB8AC3E}">
        <p14:creationId xmlns:p14="http://schemas.microsoft.com/office/powerpoint/2010/main" val="1893031670"/>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971600" y="1916832"/>
            <a:ext cx="6086574" cy="3161181"/>
          </a:xfrm>
          <a:prstGeom prst="rect">
            <a:avLst/>
          </a:prstGeom>
        </p:spPr>
        <p:txBody>
          <a:bodyPr vert="horz" lIns="91440" tIns="45720" rIns="91440" bIns="45720" rtlCol="0" anchor="b">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spcBef>
                <a:spcPct val="0"/>
              </a:spcBef>
              <a:spcAft>
                <a:spcPts val="600"/>
              </a:spcAft>
            </a:pPr>
            <a:r>
              <a:rPr lang="en-US" sz="6600" b="1" cap="none" spc="0" dirty="0">
                <a:ln w="11430"/>
                <a:solidFill>
                  <a:schemeClr val="accent1"/>
                </a:solidFill>
                <a:effectLst>
                  <a:outerShdw blurRad="50800" dist="39000" dir="5460000" algn="tl">
                    <a:srgbClr val="000000">
                      <a:alpha val="38000"/>
                    </a:srgbClr>
                  </a:outerShdw>
                </a:effectLst>
                <a:latin typeface="Twinkl" panose="02000000000000000000" pitchFamily="2" charset="0"/>
                <a:ea typeface="+mj-ea"/>
                <a:cs typeface="+mj-cs"/>
              </a:rPr>
              <a:t>Welcome to </a:t>
            </a:r>
            <a:r>
              <a:rPr lang="en-US" sz="6600" b="1" dirty="0">
                <a:ln w="11430"/>
                <a:solidFill>
                  <a:schemeClr val="accent1"/>
                </a:solidFill>
                <a:effectLst>
                  <a:outerShdw blurRad="50800" dist="39000" dir="5460000" algn="tl">
                    <a:srgbClr val="000000">
                      <a:alpha val="38000"/>
                    </a:srgbClr>
                  </a:outerShdw>
                </a:effectLst>
                <a:latin typeface="Twinkl" panose="02000000000000000000" pitchFamily="2" charset="0"/>
                <a:ea typeface="+mj-ea"/>
                <a:cs typeface="+mj-cs"/>
              </a:rPr>
              <a:t>Bumblebees Class</a:t>
            </a:r>
            <a:endParaRPr lang="en-US" sz="6600" b="1" cap="none" spc="0" dirty="0">
              <a:ln w="11430"/>
              <a:solidFill>
                <a:schemeClr val="accent1"/>
              </a:solidFill>
              <a:effectLst>
                <a:outerShdw blurRad="50800" dist="39000" dir="5460000" algn="tl">
                  <a:srgbClr val="000000">
                    <a:alpha val="38000"/>
                  </a:srgbClr>
                </a:outerShdw>
              </a:effectLst>
              <a:latin typeface="Twinkl" panose="02000000000000000000" pitchFamily="2" charset="0"/>
              <a:ea typeface="+mj-ea"/>
              <a:cs typeface="+mj-cs"/>
            </a:endParaRPr>
          </a:p>
        </p:txBody>
      </p:sp>
    </p:spTree>
    <p:extLst>
      <p:ext uri="{BB962C8B-B14F-4D97-AF65-F5344CB8AC3E}">
        <p14:creationId xmlns:p14="http://schemas.microsoft.com/office/powerpoint/2010/main" val="3856785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7544" y="1152620"/>
            <a:ext cx="6624736" cy="5890302"/>
          </a:xfrm>
          <a:prstGeom prst="rect">
            <a:avLst/>
          </a:prstGeom>
        </p:spPr>
        <p:txBody>
          <a:bodyPr lIns="91440" tIns="45720" rIns="91440" bIns="45720" anchor="t"/>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000" dirty="0">
                <a:latin typeface="Twinkl"/>
              </a:rPr>
              <a:t>The front gate will open from 8:45 a.m to give you access to the playground.</a:t>
            </a:r>
            <a:endParaRPr lang="en-US" dirty="0"/>
          </a:p>
          <a:p>
            <a:r>
              <a:rPr lang="en-GB" sz="2000" dirty="0">
                <a:latin typeface="Twinkl"/>
              </a:rPr>
              <a:t>Doors open at 8.50am which is the start of the registration time. Please make sure the children arrive promptly. </a:t>
            </a:r>
            <a:endParaRPr lang="en-GB" dirty="0"/>
          </a:p>
          <a:p>
            <a:r>
              <a:rPr lang="en-GB" sz="2000" dirty="0">
                <a:latin typeface="Twinkl"/>
              </a:rPr>
              <a:t>A member of the Pre-School team will be at the yellow gate to welcome the children and you can pass on any messages to them. </a:t>
            </a:r>
          </a:p>
          <a:p>
            <a:r>
              <a:rPr lang="en-GB" sz="2000" dirty="0">
                <a:solidFill>
                  <a:srgbClr val="404040"/>
                </a:solidFill>
                <a:latin typeface="Twinkl" panose="02000000000000000000" pitchFamily="2" charset="0"/>
              </a:rPr>
              <a:t>Children will hang their belongings on their peg, put their water bottles in the basket and play until group time.</a:t>
            </a:r>
          </a:p>
          <a:p>
            <a:r>
              <a:rPr lang="en-GB" sz="2000" dirty="0">
                <a:solidFill>
                  <a:srgbClr val="404040"/>
                </a:solidFill>
                <a:latin typeface="Twinkl"/>
              </a:rPr>
              <a:t>At 9 a.m. we gather and sing the ‘Hello’ song, count the children, check lunches and then the children will place their name on the ‘Who is here today?’ board.  </a:t>
            </a:r>
            <a:endParaRPr lang="en-GB" sz="1600" dirty="0">
              <a:latin typeface="Twinkl"/>
            </a:endParaRPr>
          </a:p>
        </p:txBody>
      </p:sp>
      <p:sp>
        <p:nvSpPr>
          <p:cNvPr id="5" name="Title 3">
            <a:extLst>
              <a:ext uri="{FF2B5EF4-FFF2-40B4-BE49-F238E27FC236}">
                <a16:creationId xmlns:a16="http://schemas.microsoft.com/office/drawing/2014/main" id="{4E8315BE-398A-FC8F-6F65-FEB53183EF60}"/>
              </a:ext>
            </a:extLst>
          </p:cNvPr>
          <p:cNvSpPr txBox="1">
            <a:spLocks/>
          </p:cNvSpPr>
          <p:nvPr/>
        </p:nvSpPr>
        <p:spPr>
          <a:xfrm>
            <a:off x="0" y="44624"/>
            <a:ext cx="5076056"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Mornings</a:t>
            </a:r>
          </a:p>
        </p:txBody>
      </p:sp>
    </p:spTree>
    <p:extLst>
      <p:ext uri="{BB962C8B-B14F-4D97-AF65-F5344CB8AC3E}">
        <p14:creationId xmlns:p14="http://schemas.microsoft.com/office/powerpoint/2010/main" val="108765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5AFD7-0EA2-F77C-D865-8910F1116FB7}"/>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7D87BC2-02D2-FA40-95DC-6A8D5B00A7AE}"/>
              </a:ext>
            </a:extLst>
          </p:cNvPr>
          <p:cNvSpPr txBox="1">
            <a:spLocks/>
          </p:cNvSpPr>
          <p:nvPr/>
        </p:nvSpPr>
        <p:spPr>
          <a:xfrm>
            <a:off x="467544" y="1152620"/>
            <a:ext cx="6624736" cy="5890302"/>
          </a:xfrm>
          <a:prstGeom prst="rect">
            <a:avLst/>
          </a:prstGeom>
        </p:spPr>
        <p:txBody>
          <a:bodyPr lIns="91440" tIns="45720" rIns="91440" bIns="45720" anchor="t"/>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000" dirty="0">
                <a:latin typeface="Twinkl"/>
              </a:rPr>
              <a:t>The children learn through play.</a:t>
            </a:r>
          </a:p>
          <a:p>
            <a:r>
              <a:rPr lang="en-GB" sz="2000" dirty="0">
                <a:latin typeface="Twinkl"/>
              </a:rPr>
              <a:t>Each area is set up with activities that cover the seven areas of learning:</a:t>
            </a:r>
          </a:p>
          <a:p>
            <a:r>
              <a:rPr lang="en-GB" sz="2000" dirty="0">
                <a:latin typeface="Twinkl"/>
              </a:rPr>
              <a:t>These are C+L, PSED, PD, Maths, Literacy, UTW and EAD</a:t>
            </a:r>
          </a:p>
          <a:p>
            <a:r>
              <a:rPr lang="en-GB" sz="2000" dirty="0">
                <a:latin typeface="Twinkl"/>
              </a:rPr>
              <a:t>For a large part of the day the children are able to free flow around our space so please provide coats, hats, suncream etc</a:t>
            </a:r>
          </a:p>
          <a:p>
            <a:r>
              <a:rPr lang="en-GB" sz="2000" dirty="0">
                <a:latin typeface="Twinkl"/>
              </a:rPr>
              <a:t>This also means that the outside door is open, please send children with lots of layers.</a:t>
            </a:r>
          </a:p>
          <a:p>
            <a:r>
              <a:rPr lang="en-GB" sz="2000" dirty="0">
                <a:latin typeface="Twinkl"/>
              </a:rPr>
              <a:t>Wellies and waterproofs are encouraged as we will be outside in ALL weathers.</a:t>
            </a:r>
          </a:p>
        </p:txBody>
      </p:sp>
      <p:sp>
        <p:nvSpPr>
          <p:cNvPr id="5" name="Title 3">
            <a:extLst>
              <a:ext uri="{FF2B5EF4-FFF2-40B4-BE49-F238E27FC236}">
                <a16:creationId xmlns:a16="http://schemas.microsoft.com/office/drawing/2014/main" id="{7BC08828-96F6-148B-8512-98216F3FDEDF}"/>
              </a:ext>
            </a:extLst>
          </p:cNvPr>
          <p:cNvSpPr txBox="1">
            <a:spLocks/>
          </p:cNvSpPr>
          <p:nvPr/>
        </p:nvSpPr>
        <p:spPr>
          <a:xfrm>
            <a:off x="0" y="44624"/>
            <a:ext cx="5076056"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Learning</a:t>
            </a:r>
          </a:p>
        </p:txBody>
      </p:sp>
    </p:spTree>
    <p:extLst>
      <p:ext uri="{BB962C8B-B14F-4D97-AF65-F5344CB8AC3E}">
        <p14:creationId xmlns:p14="http://schemas.microsoft.com/office/powerpoint/2010/main" val="305999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65653" y="1416208"/>
            <a:ext cx="7125112" cy="5325160"/>
          </a:xfrm>
          <a:prstGeom prst="rect">
            <a:avLst/>
          </a:prstGeom>
        </p:spPr>
        <p:txBody>
          <a:bodyPr lIns="91440" tIns="45720" rIns="91440" bIns="4572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000" dirty="0">
                <a:latin typeface="Twinkl" panose="02000000000000000000" pitchFamily="2" charset="0"/>
              </a:rPr>
              <a:t> </a:t>
            </a:r>
            <a:r>
              <a:rPr lang="en-GB" sz="2000" dirty="0">
                <a:solidFill>
                  <a:srgbClr val="404040"/>
                </a:solidFill>
                <a:latin typeface="Twinkl" panose="02000000000000000000" pitchFamily="2" charset="0"/>
              </a:rPr>
              <a:t>Please order school lunches online at home via </a:t>
            </a:r>
            <a:r>
              <a:rPr lang="en-GB" sz="2000" dirty="0" err="1">
                <a:solidFill>
                  <a:srgbClr val="404040"/>
                </a:solidFill>
                <a:latin typeface="Twinkl" panose="02000000000000000000" pitchFamily="2" charset="0"/>
              </a:rPr>
              <a:t>Bromcom</a:t>
            </a:r>
            <a:r>
              <a:rPr lang="en-GB" sz="2000" dirty="0">
                <a:solidFill>
                  <a:srgbClr val="404040"/>
                </a:solidFill>
                <a:latin typeface="Twinkl" panose="02000000000000000000" pitchFamily="2" charset="0"/>
              </a:rPr>
              <a:t>. However, if you forget children can order their lunch in the morning. If providing a packed lunch please remember we are a nut free setting. </a:t>
            </a:r>
            <a:endParaRPr lang="en-GB" sz="2000" dirty="0">
              <a:latin typeface="Twinkl" panose="02000000000000000000" pitchFamily="2" charset="0"/>
            </a:endParaRPr>
          </a:p>
          <a:p>
            <a:r>
              <a:rPr lang="en-GB" sz="2000" dirty="0">
                <a:latin typeface="Twinkl" panose="02000000000000000000" pitchFamily="2" charset="0"/>
              </a:rPr>
              <a:t>Children will have fruit and vegetables available as their morning snack at Pre-School. This served buffet style to encourage independence and healthy choices. </a:t>
            </a:r>
            <a:r>
              <a:rPr lang="en-GB" sz="2000" dirty="0">
                <a:solidFill>
                  <a:srgbClr val="404040"/>
                </a:solidFill>
                <a:latin typeface="Twinkl" panose="02000000000000000000" pitchFamily="2" charset="0"/>
              </a:rPr>
              <a:t>Children also access to daily milk.  </a:t>
            </a:r>
            <a:endParaRPr lang="en-GB" sz="2000" dirty="0">
              <a:latin typeface="Twinkl" panose="02000000000000000000" pitchFamily="2" charset="0"/>
            </a:endParaRPr>
          </a:p>
          <a:p>
            <a:r>
              <a:rPr lang="en-GB" sz="2000" dirty="0">
                <a:latin typeface="Twinkl" panose="02000000000000000000" pitchFamily="2" charset="0"/>
              </a:rPr>
              <a:t>We ask that all children bring a named bottle containing water to drink every day. These will be refilled if needed. </a:t>
            </a:r>
          </a:p>
          <a:p>
            <a:r>
              <a:rPr lang="en-GB" sz="2000" dirty="0">
                <a:latin typeface="Twinkl" panose="02000000000000000000" pitchFamily="2" charset="0"/>
              </a:rPr>
              <a:t>We eat lunch in our class room. </a:t>
            </a:r>
          </a:p>
          <a:p>
            <a:endParaRPr lang="en-GB" sz="6000" dirty="0">
              <a:latin typeface="Twinkl" panose="02000000000000000000" pitchFamily="2" charset="0"/>
            </a:endParaRPr>
          </a:p>
          <a:p>
            <a:pPr marL="0" indent="0">
              <a:buNone/>
            </a:pPr>
            <a:endParaRPr lang="en-GB" sz="2400" dirty="0">
              <a:latin typeface="Comic Sans MS" panose="030F0702030302020204" pitchFamily="66" charset="0"/>
            </a:endParaRPr>
          </a:p>
          <a:p>
            <a:endParaRPr lang="en-GB" sz="2000" dirty="0">
              <a:latin typeface="Comic Sans MS" panose="030F0702030302020204" pitchFamily="66" charset="0"/>
            </a:endParaRPr>
          </a:p>
          <a:p>
            <a:endParaRPr lang="en-GB" sz="2000" dirty="0">
              <a:latin typeface="Comic Sans MS" panose="030F0702030302020204" pitchFamily="66" charset="0"/>
            </a:endParaRPr>
          </a:p>
        </p:txBody>
      </p:sp>
      <p:sp>
        <p:nvSpPr>
          <p:cNvPr id="5" name="Title 3">
            <a:extLst>
              <a:ext uri="{FF2B5EF4-FFF2-40B4-BE49-F238E27FC236}">
                <a16:creationId xmlns:a16="http://schemas.microsoft.com/office/drawing/2014/main" id="{5300093B-CC26-E79E-1D4C-73CDF6359C96}"/>
              </a:ext>
            </a:extLst>
          </p:cNvPr>
          <p:cNvSpPr txBox="1">
            <a:spLocks/>
          </p:cNvSpPr>
          <p:nvPr/>
        </p:nvSpPr>
        <p:spPr>
          <a:xfrm>
            <a:off x="-108520" y="31099"/>
            <a:ext cx="4072213"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Lunches</a:t>
            </a:r>
          </a:p>
        </p:txBody>
      </p:sp>
    </p:spTree>
    <p:extLst>
      <p:ext uri="{BB962C8B-B14F-4D97-AF65-F5344CB8AC3E}">
        <p14:creationId xmlns:p14="http://schemas.microsoft.com/office/powerpoint/2010/main" val="8314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F559F-A1D0-7A4A-2A28-D9C4B41251E2}"/>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78CC8EE3-526C-2FFF-9111-D515BC9B361B}"/>
              </a:ext>
            </a:extLst>
          </p:cNvPr>
          <p:cNvSpPr txBox="1">
            <a:spLocks/>
          </p:cNvSpPr>
          <p:nvPr/>
        </p:nvSpPr>
        <p:spPr>
          <a:xfrm>
            <a:off x="265653" y="1416208"/>
            <a:ext cx="7125112" cy="5325160"/>
          </a:xfrm>
          <a:prstGeom prst="rect">
            <a:avLst/>
          </a:prstGeom>
        </p:spPr>
        <p:txBody>
          <a:bodyPr lIns="91440" tIns="45720" rIns="91440" bIns="4572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000" dirty="0">
                <a:latin typeface="Twinkl" panose="02000000000000000000" pitchFamily="2" charset="0"/>
              </a:rPr>
              <a:t> </a:t>
            </a:r>
            <a:r>
              <a:rPr lang="en-GB" sz="2000" dirty="0">
                <a:solidFill>
                  <a:srgbClr val="404040"/>
                </a:solidFill>
                <a:latin typeface="Twinkl" panose="02000000000000000000" pitchFamily="2" charset="0"/>
              </a:rPr>
              <a:t>We will support your child on their toileting journey.</a:t>
            </a:r>
          </a:p>
          <a:p>
            <a:r>
              <a:rPr lang="en-GB" sz="2000" dirty="0">
                <a:solidFill>
                  <a:srgbClr val="404040"/>
                </a:solidFill>
                <a:latin typeface="Twinkl" panose="02000000000000000000" pitchFamily="2" charset="0"/>
              </a:rPr>
              <a:t>We ask that you provide nappies and wipes in your child’s bag. </a:t>
            </a:r>
          </a:p>
          <a:p>
            <a:r>
              <a:rPr lang="en-GB" sz="2000" dirty="0">
                <a:solidFill>
                  <a:srgbClr val="404040"/>
                </a:solidFill>
                <a:latin typeface="Twinkl" panose="02000000000000000000" pitchFamily="2" charset="0"/>
              </a:rPr>
              <a:t>There is a changing area in the staff toilets.</a:t>
            </a:r>
          </a:p>
          <a:p>
            <a:r>
              <a:rPr lang="en-GB" sz="2000" dirty="0">
                <a:solidFill>
                  <a:srgbClr val="404040"/>
                </a:solidFill>
                <a:latin typeface="Twinkl" panose="02000000000000000000" pitchFamily="2" charset="0"/>
              </a:rPr>
              <a:t>Intimate care forms will be filled in after each nappy change and we will ask you to sign these at the end of each session. </a:t>
            </a:r>
          </a:p>
          <a:p>
            <a:r>
              <a:rPr lang="en-GB" sz="2000" dirty="0">
                <a:solidFill>
                  <a:srgbClr val="404040"/>
                </a:solidFill>
                <a:latin typeface="Twinkl" panose="02000000000000000000" pitchFamily="2" charset="0"/>
              </a:rPr>
              <a:t>Potty training. When the time comes to potty train your child we will support you and we have a range of potties, toilet seats and steps. We just ask that you provide plenty of spare clothes and send them wearing trousers that are easy to pull up and down.</a:t>
            </a:r>
          </a:p>
          <a:p>
            <a:r>
              <a:rPr lang="en-GB" sz="2000" dirty="0">
                <a:solidFill>
                  <a:srgbClr val="404040"/>
                </a:solidFill>
                <a:latin typeface="Twinkl" panose="02000000000000000000" pitchFamily="2" charset="0"/>
              </a:rPr>
              <a:t>Once children are fully </a:t>
            </a:r>
            <a:r>
              <a:rPr lang="en-GB" sz="2000" dirty="0" err="1">
                <a:solidFill>
                  <a:srgbClr val="404040"/>
                </a:solidFill>
                <a:latin typeface="Twinkl" panose="02000000000000000000" pitchFamily="2" charset="0"/>
              </a:rPr>
              <a:t>independent,they</a:t>
            </a:r>
            <a:r>
              <a:rPr lang="en-GB" sz="2000" dirty="0">
                <a:solidFill>
                  <a:srgbClr val="404040"/>
                </a:solidFill>
                <a:latin typeface="Twinkl" panose="02000000000000000000" pitchFamily="2" charset="0"/>
              </a:rPr>
              <a:t> will use the children’s toilets.  </a:t>
            </a:r>
            <a:endParaRPr lang="en-GB" sz="2000" dirty="0">
              <a:latin typeface="Twinkl" panose="02000000000000000000" pitchFamily="2" charset="0"/>
            </a:endParaRPr>
          </a:p>
          <a:p>
            <a:endParaRPr lang="en-GB" sz="6000" dirty="0">
              <a:latin typeface="Twinkl" panose="02000000000000000000" pitchFamily="2" charset="0"/>
            </a:endParaRPr>
          </a:p>
          <a:p>
            <a:pPr marL="0" indent="0">
              <a:buNone/>
            </a:pPr>
            <a:endParaRPr lang="en-GB" sz="2400" dirty="0">
              <a:latin typeface="Comic Sans MS" panose="030F0702030302020204" pitchFamily="66" charset="0"/>
            </a:endParaRPr>
          </a:p>
          <a:p>
            <a:endParaRPr lang="en-GB" sz="2000" dirty="0">
              <a:latin typeface="Comic Sans MS" panose="030F0702030302020204" pitchFamily="66" charset="0"/>
            </a:endParaRPr>
          </a:p>
          <a:p>
            <a:endParaRPr lang="en-GB" sz="2000" dirty="0">
              <a:latin typeface="Comic Sans MS" panose="030F0702030302020204" pitchFamily="66" charset="0"/>
            </a:endParaRPr>
          </a:p>
        </p:txBody>
      </p:sp>
      <p:sp>
        <p:nvSpPr>
          <p:cNvPr id="5" name="Title 3">
            <a:extLst>
              <a:ext uri="{FF2B5EF4-FFF2-40B4-BE49-F238E27FC236}">
                <a16:creationId xmlns:a16="http://schemas.microsoft.com/office/drawing/2014/main" id="{1C75D05B-68A2-BB1A-D4F2-3C1196356094}"/>
              </a:ext>
            </a:extLst>
          </p:cNvPr>
          <p:cNvSpPr txBox="1">
            <a:spLocks/>
          </p:cNvSpPr>
          <p:nvPr/>
        </p:nvSpPr>
        <p:spPr>
          <a:xfrm>
            <a:off x="-108520" y="31099"/>
            <a:ext cx="4072213"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Toileting</a:t>
            </a:r>
          </a:p>
        </p:txBody>
      </p:sp>
    </p:spTree>
    <p:extLst>
      <p:ext uri="{BB962C8B-B14F-4D97-AF65-F5344CB8AC3E}">
        <p14:creationId xmlns:p14="http://schemas.microsoft.com/office/powerpoint/2010/main" val="52965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p:cNvSpPr txBox="1">
            <a:spLocks/>
          </p:cNvSpPr>
          <p:nvPr/>
        </p:nvSpPr>
        <p:spPr>
          <a:xfrm>
            <a:off x="231240" y="1124744"/>
            <a:ext cx="7005056" cy="5733256"/>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dirty="0"/>
          </a:p>
          <a:p>
            <a:r>
              <a:rPr lang="en-GB" sz="2000" dirty="0">
                <a:latin typeface="Twinkl"/>
                <a:cs typeface="Calibri"/>
              </a:rPr>
              <a:t>We use a relational approach, building relationships and ensuring safety are key.</a:t>
            </a:r>
          </a:p>
          <a:p>
            <a:r>
              <a:rPr lang="en-GB" sz="2000" dirty="0">
                <a:latin typeface="Twinkl"/>
                <a:cs typeface="Calibri"/>
              </a:rPr>
              <a:t>Clear boundaries are created to keep children happy and safe. </a:t>
            </a:r>
          </a:p>
          <a:p>
            <a:r>
              <a:rPr lang="en-GB" sz="2000" dirty="0">
                <a:latin typeface="Twinkl"/>
                <a:cs typeface="Calibri"/>
              </a:rPr>
              <a:t>We use lots of positive reinforcement and praise. </a:t>
            </a:r>
          </a:p>
          <a:p>
            <a:pPr marL="0" indent="0">
              <a:buNone/>
            </a:pPr>
            <a:endParaRPr lang="en-GB" sz="2000" dirty="0">
              <a:latin typeface="Twinkl"/>
              <a:cs typeface="Calibri"/>
            </a:endParaRPr>
          </a:p>
          <a:p>
            <a:pPr algn="ctr"/>
            <a:r>
              <a:rPr lang="en-GB" sz="3200" i="1" dirty="0">
                <a:latin typeface="Twinkl"/>
                <a:cs typeface="Calibri"/>
              </a:rPr>
              <a:t>We are ready, respectful and safe.</a:t>
            </a:r>
            <a:endParaRPr lang="en-GB" sz="3200" i="1" dirty="0">
              <a:latin typeface="Twinkl" panose="02000000000000000000" pitchFamily="2" charset="0"/>
              <a:cs typeface="Calibri"/>
            </a:endParaRPr>
          </a:p>
        </p:txBody>
      </p:sp>
      <p:sp>
        <p:nvSpPr>
          <p:cNvPr id="2" name="Title 3">
            <a:extLst>
              <a:ext uri="{FF2B5EF4-FFF2-40B4-BE49-F238E27FC236}">
                <a16:creationId xmlns:a16="http://schemas.microsoft.com/office/drawing/2014/main" id="{4EB3C1AE-B160-F8D2-2129-39D57426D13E}"/>
              </a:ext>
            </a:extLst>
          </p:cNvPr>
          <p:cNvSpPr txBox="1">
            <a:spLocks/>
          </p:cNvSpPr>
          <p:nvPr/>
        </p:nvSpPr>
        <p:spPr>
          <a:xfrm>
            <a:off x="0" y="116632"/>
            <a:ext cx="4788024"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Behaviour</a:t>
            </a:r>
            <a:endPar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endParaRPr>
          </a:p>
        </p:txBody>
      </p:sp>
    </p:spTree>
    <p:extLst>
      <p:ext uri="{BB962C8B-B14F-4D97-AF65-F5344CB8AC3E}">
        <p14:creationId xmlns:p14="http://schemas.microsoft.com/office/powerpoint/2010/main" val="182262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animEffect transition="in" filter="fade">
                                      <p:cBhvr>
                                        <p:cTn id="2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8DF15-EA38-175B-2FA1-82EC603436CF}"/>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A8EA59C4-DFD6-BF96-4574-A1C08C1EC531}"/>
              </a:ext>
            </a:extLst>
          </p:cNvPr>
          <p:cNvSpPr txBox="1">
            <a:spLocks/>
          </p:cNvSpPr>
          <p:nvPr/>
        </p:nvSpPr>
        <p:spPr>
          <a:xfrm>
            <a:off x="491960" y="160764"/>
            <a:ext cx="3888432"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Bug Club</a:t>
            </a:r>
          </a:p>
        </p:txBody>
      </p:sp>
      <p:sp>
        <p:nvSpPr>
          <p:cNvPr id="2" name="Content Placeholder 2">
            <a:extLst>
              <a:ext uri="{FF2B5EF4-FFF2-40B4-BE49-F238E27FC236}">
                <a16:creationId xmlns:a16="http://schemas.microsoft.com/office/drawing/2014/main" id="{08D220C4-C167-B54F-FE0E-530BA519E7EA}"/>
              </a:ext>
            </a:extLst>
          </p:cNvPr>
          <p:cNvSpPr txBox="1">
            <a:spLocks/>
          </p:cNvSpPr>
          <p:nvPr/>
        </p:nvSpPr>
        <p:spPr>
          <a:xfrm>
            <a:off x="467544" y="3861048"/>
            <a:ext cx="6347714" cy="29969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GB" dirty="0">
              <a:latin typeface="Twinkl" panose="02000000000000000000" pitchFamily="2" charset="0"/>
            </a:endParaRPr>
          </a:p>
          <a:p>
            <a:endParaRPr lang="en-GB" dirty="0"/>
          </a:p>
        </p:txBody>
      </p:sp>
      <p:sp>
        <p:nvSpPr>
          <p:cNvPr id="7" name="Content Placeholder 2">
            <a:extLst>
              <a:ext uri="{FF2B5EF4-FFF2-40B4-BE49-F238E27FC236}">
                <a16:creationId xmlns:a16="http://schemas.microsoft.com/office/drawing/2014/main" id="{DE271F24-9BC4-207F-46FA-DE8D9A88D30B}"/>
              </a:ext>
            </a:extLst>
          </p:cNvPr>
          <p:cNvSpPr txBox="1">
            <a:spLocks/>
          </p:cNvSpPr>
          <p:nvPr/>
        </p:nvSpPr>
        <p:spPr>
          <a:xfrm>
            <a:off x="489315" y="1268760"/>
            <a:ext cx="4671315" cy="5428476"/>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GB" dirty="0">
              <a:latin typeface="Twinkl" panose="02000000000000000000" pitchFamily="2" charset="0"/>
            </a:endParaRPr>
          </a:p>
          <a:p>
            <a:r>
              <a:rPr lang="en-GB" sz="2600" dirty="0">
                <a:latin typeface="Twinkl" panose="02000000000000000000" pitchFamily="2" charset="0"/>
              </a:rPr>
              <a:t>Children are taught phonics, spelling and handwriting through the scheme. </a:t>
            </a:r>
          </a:p>
          <a:p>
            <a:r>
              <a:rPr lang="en-GB" sz="2600" dirty="0">
                <a:latin typeface="Twinkl" panose="02000000000000000000" pitchFamily="2" charset="0"/>
              </a:rPr>
              <a:t>Phonics is all about sounds which we put together to form words. </a:t>
            </a:r>
          </a:p>
          <a:p>
            <a:r>
              <a:rPr lang="en-GB" sz="2600" dirty="0">
                <a:latin typeface="Twinkl" panose="02000000000000000000" pitchFamily="2" charset="0"/>
              </a:rPr>
              <a:t>In Pre-School we focus on phase 1. This is learning to listen and differentiate between sounds. </a:t>
            </a:r>
          </a:p>
          <a:p>
            <a:pPr marL="0" indent="0">
              <a:buNone/>
            </a:pPr>
            <a:endParaRPr lang="en-GB" sz="2600" dirty="0">
              <a:latin typeface="Twinkl" panose="02000000000000000000" pitchFamily="2" charset="0"/>
            </a:endParaRPr>
          </a:p>
          <a:p>
            <a:endParaRPr lang="en-GB" sz="2600" dirty="0">
              <a:latin typeface="Twinkl" panose="02000000000000000000" pitchFamily="2" charset="0"/>
            </a:endParaRPr>
          </a:p>
          <a:p>
            <a:endParaRPr lang="en-GB" dirty="0">
              <a:latin typeface="Twinkl" panose="02000000000000000000" pitchFamily="2" charset="0"/>
            </a:endParaRPr>
          </a:p>
          <a:p>
            <a:endParaRPr lang="en-GB" dirty="0">
              <a:latin typeface="Twinkl" panose="02000000000000000000" pitchFamily="2" charset="0"/>
            </a:endParaRPr>
          </a:p>
          <a:p>
            <a:endParaRPr lang="en-GB" dirty="0"/>
          </a:p>
        </p:txBody>
      </p:sp>
      <p:pic>
        <p:nvPicPr>
          <p:cNvPr id="3" name="Picture 2" descr="A green bug with black text&#10;&#10;AI-generated content may be incorrect.">
            <a:extLst>
              <a:ext uri="{FF2B5EF4-FFF2-40B4-BE49-F238E27FC236}">
                <a16:creationId xmlns:a16="http://schemas.microsoft.com/office/drawing/2014/main" id="{B1464E97-1BCC-BD6A-2CAC-22E45867AFB1}"/>
              </a:ext>
            </a:extLst>
          </p:cNvPr>
          <p:cNvPicPr>
            <a:picLocks noChangeAspect="1"/>
          </p:cNvPicPr>
          <p:nvPr/>
        </p:nvPicPr>
        <p:blipFill>
          <a:blip r:embed="rId3"/>
          <a:stretch>
            <a:fillRect/>
          </a:stretch>
        </p:blipFill>
        <p:spPr>
          <a:xfrm>
            <a:off x="5160630" y="103988"/>
            <a:ext cx="2263209" cy="2329544"/>
          </a:xfrm>
          <a:prstGeom prst="rect">
            <a:avLst/>
          </a:prstGeom>
        </p:spPr>
      </p:pic>
    </p:spTree>
    <p:extLst>
      <p:ext uri="{BB962C8B-B14F-4D97-AF65-F5344CB8AC3E}">
        <p14:creationId xmlns:p14="http://schemas.microsoft.com/office/powerpoint/2010/main" val="3513085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386970"/>
            <a:ext cx="7075396" cy="5328592"/>
          </a:xfrm>
        </p:spPr>
        <p:txBody>
          <a:bodyPr vert="horz" lIns="91440" tIns="45720" rIns="91440" bIns="45720" rtlCol="0" anchor="t">
            <a:normAutofit/>
          </a:bodyPr>
          <a:lstStyle/>
          <a:p>
            <a:r>
              <a:rPr lang="en-GB" sz="2400" dirty="0">
                <a:latin typeface="Twinkl" panose="02000000000000000000" pitchFamily="2" charset="0"/>
                <a:cs typeface="Calibri" panose="020F0502020204030204" pitchFamily="34" charset="0"/>
              </a:rPr>
              <a:t>We will observe and record learning for the children  on Tapestry. </a:t>
            </a:r>
          </a:p>
          <a:p>
            <a:r>
              <a:rPr lang="en-GB" sz="2400" dirty="0">
                <a:latin typeface="Twinkl"/>
                <a:cs typeface="Calibri"/>
              </a:rPr>
              <a:t>Parents will have a Tapestry login. </a:t>
            </a:r>
          </a:p>
          <a:p>
            <a:r>
              <a:rPr lang="en-GB" sz="2400" dirty="0">
                <a:latin typeface="Twinkl"/>
                <a:cs typeface="Calibri"/>
              </a:rPr>
              <a:t>Comments on observations are a great way to engage in your child’s learning. </a:t>
            </a:r>
            <a:endParaRPr lang="en-GB" dirty="0"/>
          </a:p>
          <a:p>
            <a:r>
              <a:rPr lang="en-GB" sz="2400" dirty="0">
                <a:latin typeface="Twinkl"/>
                <a:cs typeface="Calibri"/>
              </a:rPr>
              <a:t>Please add any WOW moments, trips out, activities at the weekend for us to share with the class.  </a:t>
            </a:r>
          </a:p>
          <a:p>
            <a:pPr marL="0" indent="0">
              <a:buNone/>
            </a:pPr>
            <a:endParaRPr lang="en-GB" sz="2000" dirty="0">
              <a:latin typeface="Twinkl" panose="02000000000000000000" pitchFamily="2" charset="0"/>
              <a:cs typeface="Calibri" panose="020F0502020204030204" pitchFamily="34" charset="0"/>
            </a:endParaRPr>
          </a:p>
        </p:txBody>
      </p:sp>
      <p:sp>
        <p:nvSpPr>
          <p:cNvPr id="6" name="Title 3">
            <a:extLst>
              <a:ext uri="{FF2B5EF4-FFF2-40B4-BE49-F238E27FC236}">
                <a16:creationId xmlns:a16="http://schemas.microsoft.com/office/drawing/2014/main" id="{A4DB1359-47F9-03D2-2E19-802B9458CBAE}"/>
              </a:ext>
            </a:extLst>
          </p:cNvPr>
          <p:cNvSpPr txBox="1">
            <a:spLocks/>
          </p:cNvSpPr>
          <p:nvPr/>
        </p:nvSpPr>
        <p:spPr>
          <a:xfrm>
            <a:off x="107504" y="142438"/>
            <a:ext cx="4392488"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Tapestry</a:t>
            </a:r>
          </a:p>
        </p:txBody>
      </p:sp>
      <p:pic>
        <p:nvPicPr>
          <p:cNvPr id="2" name="Picture 1" descr="A logo with text overlay&#10;&#10;AI-generated content may be incorrect.">
            <a:extLst>
              <a:ext uri="{FF2B5EF4-FFF2-40B4-BE49-F238E27FC236}">
                <a16:creationId xmlns:a16="http://schemas.microsoft.com/office/drawing/2014/main" id="{55A6ABB4-51A0-1D37-F8CA-7114C7F67635}"/>
              </a:ext>
            </a:extLst>
          </p:cNvPr>
          <p:cNvPicPr>
            <a:picLocks noChangeAspect="1"/>
          </p:cNvPicPr>
          <p:nvPr/>
        </p:nvPicPr>
        <p:blipFill>
          <a:blip r:embed="rId3"/>
          <a:stretch>
            <a:fillRect/>
          </a:stretch>
        </p:blipFill>
        <p:spPr>
          <a:xfrm>
            <a:off x="4216352" y="167882"/>
            <a:ext cx="2800615" cy="1082552"/>
          </a:xfrm>
          <a:prstGeom prst="rect">
            <a:avLst/>
          </a:prstGeom>
        </p:spPr>
      </p:pic>
    </p:spTree>
    <p:extLst>
      <p:ext uri="{BB962C8B-B14F-4D97-AF65-F5344CB8AC3E}">
        <p14:creationId xmlns:p14="http://schemas.microsoft.com/office/powerpoint/2010/main" val="86062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107996"/>
            <a:ext cx="7128792" cy="5689060"/>
          </a:xfrm>
        </p:spPr>
        <p:txBody>
          <a:bodyPr vert="horz" lIns="91440" tIns="45720" rIns="91440" bIns="45720" rtlCol="0" anchor="t">
            <a:normAutofit/>
          </a:bodyPr>
          <a:lstStyle/>
          <a:p>
            <a:r>
              <a:rPr lang="en-GB" sz="2000" dirty="0">
                <a:latin typeface="Twinkl"/>
              </a:rPr>
              <a:t>The Bumblebees children that will be going into Reception the following September will join Ladybirds class for P.E on a Thursday.</a:t>
            </a:r>
            <a:r>
              <a:rPr lang="en-GB" sz="2000" b="0" dirty="0">
                <a:solidFill>
                  <a:srgbClr val="FF0000"/>
                </a:solidFill>
                <a:latin typeface="Twinkl"/>
              </a:rPr>
              <a:t> </a:t>
            </a:r>
            <a:r>
              <a:rPr lang="en-GB" sz="2000" dirty="0">
                <a:latin typeface="Twinkl" panose="02000000000000000000" pitchFamily="2" charset="0"/>
              </a:rPr>
              <a:t>Please make sure your child comes to school in appropriate clothing.</a:t>
            </a:r>
            <a:endParaRPr lang="en-GB" sz="2000" b="0" dirty="0">
              <a:latin typeface="Twinkl" panose="02000000000000000000" pitchFamily="2" charset="0"/>
            </a:endParaRPr>
          </a:p>
          <a:p>
            <a:r>
              <a:rPr lang="en-GB" sz="2000" dirty="0">
                <a:latin typeface="Twinkl"/>
              </a:rPr>
              <a:t>We recommend children wear trainers on PE days to better support their feet. </a:t>
            </a:r>
          </a:p>
          <a:p>
            <a:r>
              <a:rPr lang="en-GB" sz="2000" b="0" dirty="0">
                <a:latin typeface="Twinkl"/>
              </a:rPr>
              <a:t>We do not wear a uniform however</a:t>
            </a:r>
            <a:r>
              <a:rPr lang="en-GB" sz="2000" dirty="0">
                <a:latin typeface="Twinkl"/>
              </a:rPr>
              <a:t>,</a:t>
            </a:r>
            <a:r>
              <a:rPr lang="en-GB" sz="2000" b="0" dirty="0">
                <a:latin typeface="Twinkl"/>
              </a:rPr>
              <a:t> we do ask that your child is dressed appropriately for the weather and in clothing that is easy to move in. </a:t>
            </a:r>
            <a:endParaRPr lang="en-GB" sz="2000" dirty="0">
              <a:latin typeface="Twinkl"/>
            </a:endParaRPr>
          </a:p>
          <a:p>
            <a:r>
              <a:rPr lang="en-GB" sz="2000" b="0" dirty="0">
                <a:latin typeface="Twinkl"/>
              </a:rPr>
              <a:t>We also ask that your child has plenty of spare clothes in their bag as we do get very messy! </a:t>
            </a:r>
          </a:p>
          <a:p>
            <a:r>
              <a:rPr lang="en-GB" sz="2000" dirty="0">
                <a:latin typeface="Twinkl"/>
              </a:rPr>
              <a:t>As mentioned earlier in the wetter months we do ask for wellies and a waterproof to be provided. </a:t>
            </a:r>
            <a:endParaRPr lang="en-GB" sz="2000" b="0" dirty="0">
              <a:latin typeface="Twinkl"/>
            </a:endParaRPr>
          </a:p>
        </p:txBody>
      </p:sp>
      <p:sp>
        <p:nvSpPr>
          <p:cNvPr id="2" name="Title 3">
            <a:extLst>
              <a:ext uri="{FF2B5EF4-FFF2-40B4-BE49-F238E27FC236}">
                <a16:creationId xmlns:a16="http://schemas.microsoft.com/office/drawing/2014/main" id="{4984649C-4976-1386-5478-4A9FD1F80FD9}"/>
              </a:ext>
            </a:extLst>
          </p:cNvPr>
          <p:cNvSpPr txBox="1">
            <a:spLocks/>
          </p:cNvSpPr>
          <p:nvPr/>
        </p:nvSpPr>
        <p:spPr>
          <a:xfrm>
            <a:off x="-425680" y="51440"/>
            <a:ext cx="7488832"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PE and Uniform</a:t>
            </a:r>
          </a:p>
        </p:txBody>
      </p:sp>
    </p:spTree>
    <p:extLst>
      <p:ext uri="{BB962C8B-B14F-4D97-AF65-F5344CB8AC3E}">
        <p14:creationId xmlns:p14="http://schemas.microsoft.com/office/powerpoint/2010/main" val="364261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CF2A1-DF50-006C-C4AB-F4B7C71417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016AB4-A0D8-48B4-1AD7-02CF039D94C5}"/>
              </a:ext>
            </a:extLst>
          </p:cNvPr>
          <p:cNvSpPr>
            <a:spLocks noGrp="1"/>
          </p:cNvSpPr>
          <p:nvPr>
            <p:ph idx="1"/>
          </p:nvPr>
        </p:nvSpPr>
        <p:spPr>
          <a:xfrm>
            <a:off x="259904" y="1107996"/>
            <a:ext cx="4908107" cy="5561364"/>
          </a:xfrm>
        </p:spPr>
        <p:txBody>
          <a:bodyPr vert="horz" lIns="91440" tIns="45720" rIns="91440" bIns="45720" rtlCol="0" anchor="t">
            <a:normAutofit/>
          </a:bodyPr>
          <a:lstStyle/>
          <a:p>
            <a:r>
              <a:rPr lang="en-GB" sz="2000" b="0" dirty="0">
                <a:latin typeface="Twinkl"/>
              </a:rPr>
              <a:t>Children </a:t>
            </a:r>
            <a:r>
              <a:rPr lang="en-GB" sz="2000" dirty="0">
                <a:latin typeface="Twinkl"/>
              </a:rPr>
              <a:t>that attend on a Tuesday</a:t>
            </a:r>
            <a:r>
              <a:rPr lang="en-GB" sz="2000" b="0" dirty="0">
                <a:latin typeface="Twinkl"/>
              </a:rPr>
              <a:t> will take part in Outdoor Learning on the field. </a:t>
            </a:r>
          </a:p>
          <a:p>
            <a:r>
              <a:rPr lang="en-GB" sz="2000" b="0" dirty="0">
                <a:latin typeface="Twinkl"/>
              </a:rPr>
              <a:t>Children will need to wear long sleeves, trousers and plenty of layers to keep them warm (during the </a:t>
            </a:r>
            <a:r>
              <a:rPr lang="en-GB" sz="2000" dirty="0">
                <a:latin typeface="Twinkl"/>
              </a:rPr>
              <a:t>winter). </a:t>
            </a:r>
          </a:p>
          <a:p>
            <a:r>
              <a:rPr lang="en-GB" sz="2000" dirty="0">
                <a:latin typeface="Twinkl"/>
              </a:rPr>
              <a:t>Children will need a packed lunch as we do not return to school until the end of the day.</a:t>
            </a:r>
          </a:p>
          <a:p>
            <a:r>
              <a:rPr lang="en-GB" sz="2000" b="0" dirty="0">
                <a:latin typeface="Twinkl"/>
              </a:rPr>
              <a:t>Please bring in waterproofs, </a:t>
            </a:r>
            <a:r>
              <a:rPr lang="en-GB" sz="2000" dirty="0">
                <a:latin typeface="Twinkl"/>
              </a:rPr>
              <a:t>wellies,</a:t>
            </a:r>
            <a:r>
              <a:rPr lang="en-GB" sz="2000" b="0" dirty="0">
                <a:latin typeface="Twinkl"/>
              </a:rPr>
              <a:t> a change of clothes and hat/gloves (depending on the weather) </a:t>
            </a:r>
          </a:p>
          <a:p>
            <a:r>
              <a:rPr lang="en-GB" sz="2000" dirty="0">
                <a:latin typeface="Twinkl"/>
              </a:rPr>
              <a:t>Children in Ladybirds join every afternoon and children in Dragonflies will join outdoor learning once a month.</a:t>
            </a:r>
            <a:r>
              <a:rPr lang="en-GB" sz="2400" dirty="0">
                <a:solidFill>
                  <a:srgbClr val="FF0000"/>
                </a:solidFill>
                <a:latin typeface="Twinkl"/>
              </a:rPr>
              <a:t> </a:t>
            </a:r>
          </a:p>
        </p:txBody>
      </p:sp>
      <p:sp>
        <p:nvSpPr>
          <p:cNvPr id="2" name="Title 3">
            <a:extLst>
              <a:ext uri="{FF2B5EF4-FFF2-40B4-BE49-F238E27FC236}">
                <a16:creationId xmlns:a16="http://schemas.microsoft.com/office/drawing/2014/main" id="{CF8D3255-5FD3-89AE-6EBB-9A343D64FB4F}"/>
              </a:ext>
            </a:extLst>
          </p:cNvPr>
          <p:cNvSpPr txBox="1">
            <a:spLocks/>
          </p:cNvSpPr>
          <p:nvPr/>
        </p:nvSpPr>
        <p:spPr>
          <a:xfrm>
            <a:off x="-612576" y="0"/>
            <a:ext cx="8112680"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Outdoor Learning</a:t>
            </a:r>
          </a:p>
        </p:txBody>
      </p:sp>
      <p:pic>
        <p:nvPicPr>
          <p:cNvPr id="4" name="Picture 3" descr="A group of children in a forest&#10;&#10;AI-generated content may be incorrect.">
            <a:extLst>
              <a:ext uri="{FF2B5EF4-FFF2-40B4-BE49-F238E27FC236}">
                <a16:creationId xmlns:a16="http://schemas.microsoft.com/office/drawing/2014/main" id="{056BD99B-ABC0-F881-F339-E251AAD982DA}"/>
              </a:ext>
            </a:extLst>
          </p:cNvPr>
          <p:cNvPicPr>
            <a:picLocks noChangeAspect="1"/>
          </p:cNvPicPr>
          <p:nvPr/>
        </p:nvPicPr>
        <p:blipFill>
          <a:blip r:embed="rId2"/>
          <a:stretch>
            <a:fillRect/>
          </a:stretch>
        </p:blipFill>
        <p:spPr>
          <a:xfrm>
            <a:off x="5166632" y="1585913"/>
            <a:ext cx="3077936" cy="4110718"/>
          </a:xfrm>
          <a:prstGeom prst="rect">
            <a:avLst/>
          </a:prstGeom>
        </p:spPr>
      </p:pic>
    </p:spTree>
    <p:extLst>
      <p:ext uri="{BB962C8B-B14F-4D97-AF65-F5344CB8AC3E}">
        <p14:creationId xmlns:p14="http://schemas.microsoft.com/office/powerpoint/2010/main" val="878953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251520" y="1213743"/>
            <a:ext cx="6806412" cy="5234522"/>
          </a:xfrm>
        </p:spPr>
        <p:txBody>
          <a:bodyPr vert="horz" lIns="91440" tIns="45720" rIns="91440" bIns="45720" rtlCol="0" anchor="t">
            <a:normAutofit/>
          </a:bodyPr>
          <a:lstStyle/>
          <a:p>
            <a:r>
              <a:rPr lang="en-GB" sz="2000" b="0" dirty="0">
                <a:latin typeface="Twinkl"/>
              </a:rPr>
              <a:t>You can enter the playground </a:t>
            </a:r>
            <a:r>
              <a:rPr lang="en-GB" sz="2000" dirty="0">
                <a:latin typeface="Twinkl"/>
              </a:rPr>
              <a:t>when the gate has been opened. </a:t>
            </a:r>
          </a:p>
          <a:p>
            <a:r>
              <a:rPr lang="en-GB" sz="2000" dirty="0">
                <a:latin typeface="Twinkl"/>
              </a:rPr>
              <a:t>You will be asked to sign any forms from the day.</a:t>
            </a:r>
            <a:endParaRPr lang="en-US" dirty="0"/>
          </a:p>
          <a:p>
            <a:r>
              <a:rPr lang="en-GB" sz="2000" b="0" dirty="0">
                <a:latin typeface="Twinkl"/>
              </a:rPr>
              <a:t>The children will be dismissed at 3.20pm from the yellow gate by a member of the Pre-school team. </a:t>
            </a:r>
          </a:p>
          <a:p>
            <a:r>
              <a:rPr lang="en-GB" sz="2000" b="0" dirty="0">
                <a:latin typeface="Twinkl"/>
              </a:rPr>
              <a:t>We </a:t>
            </a:r>
            <a:r>
              <a:rPr lang="en-US" sz="2000" b="0" dirty="0">
                <a:latin typeface="Twinkl"/>
              </a:rPr>
              <a:t>will not allow a child to go with another adult unless it has been previously arranged with us, or the office have been informed. If you have forgotten, the school will phone you to confirm.</a:t>
            </a:r>
          </a:p>
          <a:p>
            <a:r>
              <a:rPr lang="en-US" sz="2000" dirty="0">
                <a:solidFill>
                  <a:srgbClr val="404040"/>
                </a:solidFill>
                <a:latin typeface="Twinkl" panose="02000000000000000000" pitchFamily="2" charset="0"/>
              </a:rPr>
              <a:t>Please ensure you call the office regarding any changes of arrangements before 1 p.m. The answerphone will be checked at 3 p.m.</a:t>
            </a:r>
            <a:endParaRPr lang="en-US" sz="2000" b="0" dirty="0">
              <a:latin typeface="Twinkl" panose="02000000000000000000" pitchFamily="2" charset="0"/>
            </a:endParaRPr>
          </a:p>
          <a:p>
            <a:r>
              <a:rPr lang="en-US" sz="2000" dirty="0">
                <a:latin typeface="Twinkl"/>
              </a:rPr>
              <a:t>Please note that there are to be no dogs on the playground other than our school dog, Moose</a:t>
            </a:r>
            <a:r>
              <a:rPr lang="en-US" sz="2400" dirty="0">
                <a:latin typeface="Twinkl"/>
              </a:rPr>
              <a:t>.</a:t>
            </a:r>
            <a:r>
              <a:rPr lang="en-US" sz="2400" dirty="0">
                <a:solidFill>
                  <a:srgbClr val="000000"/>
                </a:solidFill>
                <a:latin typeface="Twinkl"/>
              </a:rPr>
              <a:t> </a:t>
            </a:r>
            <a:endParaRPr lang="en-US" b="0" dirty="0">
              <a:latin typeface="HfW cursive" panose="00000500000000000000" pitchFamily="2" charset="0"/>
            </a:endParaRPr>
          </a:p>
          <a:p>
            <a:endParaRPr lang="en-GB" b="0" dirty="0">
              <a:latin typeface="HfW cursive" panose="00000500000000000000" pitchFamily="2" charset="0"/>
            </a:endParaRPr>
          </a:p>
          <a:p>
            <a:endParaRPr lang="en-GB" b="0" dirty="0">
              <a:latin typeface="HfW cursive" panose="00000500000000000000" pitchFamily="2" charset="0"/>
            </a:endParaRPr>
          </a:p>
        </p:txBody>
      </p:sp>
      <p:sp>
        <p:nvSpPr>
          <p:cNvPr id="3" name="Title 3">
            <a:extLst>
              <a:ext uri="{FF2B5EF4-FFF2-40B4-BE49-F238E27FC236}">
                <a16:creationId xmlns:a16="http://schemas.microsoft.com/office/drawing/2014/main" id="{602AC46A-B61E-3369-B158-5CB76DDC3131}"/>
              </a:ext>
            </a:extLst>
          </p:cNvPr>
          <p:cNvSpPr txBox="1">
            <a:spLocks/>
          </p:cNvSpPr>
          <p:nvPr/>
        </p:nvSpPr>
        <p:spPr>
          <a:xfrm>
            <a:off x="0" y="116632"/>
            <a:ext cx="5004048"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Home time</a:t>
            </a:r>
          </a:p>
        </p:txBody>
      </p:sp>
      <p:pic>
        <p:nvPicPr>
          <p:cNvPr id="2" name="Picture 1" descr="A dog sitting next to a sign&#10;&#10;AI-generated content may be incorrect.">
            <a:extLst>
              <a:ext uri="{FF2B5EF4-FFF2-40B4-BE49-F238E27FC236}">
                <a16:creationId xmlns:a16="http://schemas.microsoft.com/office/drawing/2014/main" id="{1FC7AF52-6D85-EE32-4C1C-7703B6626D90}"/>
              </a:ext>
            </a:extLst>
          </p:cNvPr>
          <p:cNvPicPr>
            <a:picLocks noChangeAspect="1"/>
          </p:cNvPicPr>
          <p:nvPr/>
        </p:nvPicPr>
        <p:blipFill>
          <a:blip r:embed="rId3"/>
          <a:stretch>
            <a:fillRect/>
          </a:stretch>
        </p:blipFill>
        <p:spPr>
          <a:xfrm>
            <a:off x="7057932" y="4149080"/>
            <a:ext cx="1861007" cy="2563458"/>
          </a:xfrm>
          <a:prstGeom prst="rect">
            <a:avLst/>
          </a:prstGeom>
        </p:spPr>
      </p:pic>
    </p:spTree>
    <p:extLst>
      <p:ext uri="{BB962C8B-B14F-4D97-AF65-F5344CB8AC3E}">
        <p14:creationId xmlns:p14="http://schemas.microsoft.com/office/powerpoint/2010/main" val="89929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3564" y="1107996"/>
            <a:ext cx="7192846" cy="6738848"/>
          </a:xfrm>
        </p:spPr>
        <p:txBody>
          <a:bodyPr vert="horz" lIns="91440" tIns="45720" rIns="91440" bIns="45720" rtlCol="0" anchor="t">
            <a:normAutofit/>
          </a:bodyPr>
          <a:lstStyle/>
          <a:p>
            <a:r>
              <a:rPr lang="en-GB" sz="2000" b="0" dirty="0">
                <a:solidFill>
                  <a:schemeClr val="tx1"/>
                </a:solidFill>
                <a:latin typeface="Twinkl"/>
              </a:rPr>
              <a:t>Prescribed medicines are only administered with parental consent. Forms at the office.</a:t>
            </a:r>
          </a:p>
          <a:p>
            <a:r>
              <a:rPr lang="en-GB" sz="2000" dirty="0">
                <a:solidFill>
                  <a:schemeClr val="tx1"/>
                </a:solidFill>
                <a:latin typeface="Twinkl"/>
              </a:rPr>
              <a:t>Moose is now an established part of our school team and comes in most days.</a:t>
            </a:r>
          </a:p>
          <a:p>
            <a:r>
              <a:rPr lang="en-GB" sz="2000" b="0" dirty="0">
                <a:solidFill>
                  <a:schemeClr val="tx1"/>
                </a:solidFill>
                <a:latin typeface="Twinkl"/>
              </a:rPr>
              <a:t>Please ensure all emergency contact details are up to date.</a:t>
            </a:r>
            <a:endParaRPr lang="en-GB" sz="2000" dirty="0">
              <a:solidFill>
                <a:schemeClr val="tx1"/>
              </a:solidFill>
              <a:latin typeface="Twinkl"/>
            </a:endParaRPr>
          </a:p>
          <a:p>
            <a:endParaRPr lang="en-GB" sz="2000" b="0" dirty="0">
              <a:latin typeface="Twinkl" panose="02000000000000000000" pitchFamily="2" charset="0"/>
            </a:endParaRPr>
          </a:p>
          <a:p>
            <a:endParaRPr lang="en-GB" b="0" dirty="0">
              <a:latin typeface="Twinkl" panose="02000000000000000000" pitchFamily="2" charset="0"/>
            </a:endParaRPr>
          </a:p>
        </p:txBody>
      </p:sp>
      <p:sp>
        <p:nvSpPr>
          <p:cNvPr id="4" name="Title 3">
            <a:extLst>
              <a:ext uri="{FF2B5EF4-FFF2-40B4-BE49-F238E27FC236}">
                <a16:creationId xmlns:a16="http://schemas.microsoft.com/office/drawing/2014/main" id="{BCE82666-7076-F7DA-A66F-4D29BA0A49C3}"/>
              </a:ext>
            </a:extLst>
          </p:cNvPr>
          <p:cNvSpPr txBox="1">
            <a:spLocks/>
          </p:cNvSpPr>
          <p:nvPr/>
        </p:nvSpPr>
        <p:spPr>
          <a:xfrm>
            <a:off x="-540568" y="0"/>
            <a:ext cx="8208912"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Extra information</a:t>
            </a:r>
          </a:p>
        </p:txBody>
      </p:sp>
    </p:spTree>
    <p:extLst>
      <p:ext uri="{BB962C8B-B14F-4D97-AF65-F5344CB8AC3E}">
        <p14:creationId xmlns:p14="http://schemas.microsoft.com/office/powerpoint/2010/main" val="207738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961" y="2062078"/>
            <a:ext cx="7003210" cy="4941168"/>
          </a:xfrm>
        </p:spPr>
        <p:txBody>
          <a:bodyPr vert="horz" lIns="91440" tIns="45720" rIns="91440" bIns="45720" rtlCol="0" anchor="t">
            <a:normAutofit/>
          </a:bodyPr>
          <a:lstStyle/>
          <a:p>
            <a:r>
              <a:rPr lang="en-US" sz="2000" b="0" dirty="0">
                <a:latin typeface="Twinkl"/>
              </a:rPr>
              <a:t>Mornings are always busy. </a:t>
            </a:r>
          </a:p>
          <a:p>
            <a:r>
              <a:rPr lang="en-US" sz="2000" b="0" dirty="0">
                <a:latin typeface="Twinkl"/>
              </a:rPr>
              <a:t>I’m available most days after school and can make an appointment with you to discuss </a:t>
            </a:r>
            <a:r>
              <a:rPr lang="en-US" sz="2000" b="0" u="sng" dirty="0">
                <a:latin typeface="Twinkl"/>
              </a:rPr>
              <a:t>any</a:t>
            </a:r>
            <a:r>
              <a:rPr lang="en-US" sz="2000" b="0" dirty="0">
                <a:latin typeface="Twinkl"/>
              </a:rPr>
              <a:t> matters or concerns. </a:t>
            </a:r>
          </a:p>
          <a:p>
            <a:r>
              <a:rPr lang="en-US" sz="2000" b="0" dirty="0">
                <a:latin typeface="Twinkl"/>
              </a:rPr>
              <a:t>Similarly, I will contact you if we have any concerns or queries regarding your child.</a:t>
            </a:r>
          </a:p>
          <a:p>
            <a:pPr marL="0" indent="0">
              <a:buNone/>
            </a:pPr>
            <a:endParaRPr lang="en-GB" sz="2000" b="0" dirty="0">
              <a:highlight>
                <a:srgbClr val="FFFF00"/>
              </a:highlight>
              <a:latin typeface="Twinkl"/>
            </a:endParaRPr>
          </a:p>
        </p:txBody>
      </p:sp>
      <p:sp>
        <p:nvSpPr>
          <p:cNvPr id="2" name="Title 3">
            <a:extLst>
              <a:ext uri="{FF2B5EF4-FFF2-40B4-BE49-F238E27FC236}">
                <a16:creationId xmlns:a16="http://schemas.microsoft.com/office/drawing/2014/main" id="{76DD32D2-06D6-360B-683B-CA8B6064B093}"/>
              </a:ext>
            </a:extLst>
          </p:cNvPr>
          <p:cNvSpPr txBox="1">
            <a:spLocks/>
          </p:cNvSpPr>
          <p:nvPr/>
        </p:nvSpPr>
        <p:spPr>
          <a:xfrm>
            <a:off x="-181661" y="-32381"/>
            <a:ext cx="7488832" cy="2123658"/>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Please come and talk to me</a:t>
            </a:r>
          </a:p>
        </p:txBody>
      </p:sp>
    </p:spTree>
    <p:extLst>
      <p:ext uri="{BB962C8B-B14F-4D97-AF65-F5344CB8AC3E}">
        <p14:creationId xmlns:p14="http://schemas.microsoft.com/office/powerpoint/2010/main" val="2592986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3528" y="2492896"/>
            <a:ext cx="7520940" cy="110799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Any questions?</a:t>
            </a:r>
            <a:endPar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endParaRPr>
          </a:p>
        </p:txBody>
      </p:sp>
    </p:spTree>
    <p:extLst>
      <p:ext uri="{BB962C8B-B14F-4D97-AF65-F5344CB8AC3E}">
        <p14:creationId xmlns:p14="http://schemas.microsoft.com/office/powerpoint/2010/main" val="574609257"/>
      </p:ext>
    </p:extLst>
  </p:cSld>
  <p:clrMapOvr>
    <a:masterClrMapping/>
  </p:clrMapOvr>
</p:sld>
</file>

<file path=ppt/theme/theme1.xml><?xml version="1.0" encoding="utf-8"?>
<a:theme xmlns:a="http://schemas.openxmlformats.org/drawingml/2006/main" name="Facet">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b80e254-1dd3-4260-8057-5e77e6739162" xsi:nil="true"/>
    <lcf76f155ced4ddcb4097134ff3c332f xmlns="b4148532-73e0-4e78-9bcf-7c790fcfa8b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7881ABDD54BF7429CE5789E3229BC15" ma:contentTypeVersion="19" ma:contentTypeDescription="Create a new document." ma:contentTypeScope="" ma:versionID="3e47cc985f600cb1d2bcef14d8b39709">
  <xsd:schema xmlns:xsd="http://www.w3.org/2001/XMLSchema" xmlns:xs="http://www.w3.org/2001/XMLSchema" xmlns:p="http://schemas.microsoft.com/office/2006/metadata/properties" xmlns:ns2="b4148532-73e0-4e78-9bcf-7c790fcfa8b5" xmlns:ns3="db80e254-1dd3-4260-8057-5e77e6739162" targetNamespace="http://schemas.microsoft.com/office/2006/metadata/properties" ma:root="true" ma:fieldsID="4b37dff46c3a36ce8e3639cc27969889" ns2:_="" ns3:_="">
    <xsd:import namespace="b4148532-73e0-4e78-9bcf-7c790fcfa8b5"/>
    <xsd:import namespace="db80e254-1dd3-4260-8057-5e77e673916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148532-73e0-4e78-9bcf-7c790fcfa8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873c774-fe17-47cf-af40-88125d9a754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b80e254-1dd3-4260-8057-5e77e673916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93c049c-2b2c-43d1-bb5f-165eb85d493c}" ma:internalName="TaxCatchAll" ma:showField="CatchAllData" ma:web="db80e254-1dd3-4260-8057-5e77e67391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57D7E3-545E-4A45-82AB-90E2C8D66C35}">
  <ds:schemaRefs>
    <ds:schemaRef ds:uri="http://schemas.microsoft.com/office/infopath/2007/PartnerControls"/>
    <ds:schemaRef ds:uri="http://www.w3.org/XML/1998/namespace"/>
    <ds:schemaRef ds:uri="98940b50-e38f-4193-851d-a367e67bb7a3"/>
    <ds:schemaRef ds:uri="http://purl.org/dc/elements/1.1/"/>
    <ds:schemaRef ds:uri="http://purl.org/dc/terms/"/>
    <ds:schemaRef ds:uri="http://schemas.microsoft.com/office/2006/metadata/properties"/>
    <ds:schemaRef ds:uri="http://schemas.microsoft.com/office/2006/documentManagement/types"/>
    <ds:schemaRef ds:uri="http://schemas.openxmlformats.org/package/2006/metadata/core-properties"/>
    <ds:schemaRef ds:uri="5c5266ad-2b6f-4ac0-9ca4-726dafd0d1e4"/>
    <ds:schemaRef ds:uri="http://purl.org/dc/dcmitype/"/>
  </ds:schemaRefs>
</ds:datastoreItem>
</file>

<file path=customXml/itemProps2.xml><?xml version="1.0" encoding="utf-8"?>
<ds:datastoreItem xmlns:ds="http://schemas.openxmlformats.org/officeDocument/2006/customXml" ds:itemID="{4E275BB1-D396-48C6-8F72-F9CAC6206F50}"/>
</file>

<file path=customXml/itemProps3.xml><?xml version="1.0" encoding="utf-8"?>
<ds:datastoreItem xmlns:ds="http://schemas.openxmlformats.org/officeDocument/2006/customXml" ds:itemID="{96E627BF-3B18-468A-A414-387E807B16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999</TotalTime>
  <Words>1052</Words>
  <Application>Microsoft Office PowerPoint</Application>
  <PresentationFormat>On-screen Show (4:3)</PresentationFormat>
  <Paragraphs>88</Paragraphs>
  <Slides>14</Slides>
  <Notes>10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Foxes</dc:title>
  <dc:creator>SWilson</dc:creator>
  <cp:lastModifiedBy>Hayley Butler</cp:lastModifiedBy>
  <cp:revision>312</cp:revision>
  <dcterms:created xsi:type="dcterms:W3CDTF">2014-09-07T15:35:09Z</dcterms:created>
  <dcterms:modified xsi:type="dcterms:W3CDTF">2026-09-21T17:30:22Z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0x01010047881ABDD54BF7429CE5789E3229BC15</vt:lpwstr>
  </property>
</Properties>
</file>