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4"/>
  </p:sldMasterIdLst>
  <p:sldIdLst>
    <p:sldId id="256" r:id="rId5"/>
    <p:sldId id="279" r:id="rId6"/>
    <p:sldId id="281" r:id="rId7"/>
    <p:sldId id="258" r:id="rId8"/>
    <p:sldId id="269" r:id="rId9"/>
    <p:sldId id="285" r:id="rId10"/>
    <p:sldId id="286" r:id="rId11"/>
    <p:sldId id="274" r:id="rId12"/>
    <p:sldId id="270" r:id="rId13"/>
    <p:sldId id="283" r:id="rId14"/>
    <p:sldId id="263" r:id="rId15"/>
    <p:sldId id="272" r:id="rId16"/>
    <p:sldId id="260" r:id="rId17"/>
    <p:sldId id="265" r:id="rId18"/>
    <p:sldId id="267" r:id="rId19"/>
    <p:sldId id="266" r:id="rId20"/>
    <p:sldId id="26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D4D407-8AA9-0CDE-D505-845FDA211E36}" v="370" dt="2025-09-14T19:44:59.6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83" d="100"/>
          <a:sy n="83" d="100"/>
        </p:scale>
        <p:origin x="1478"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40911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30303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5752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372674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124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11377620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3427416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189962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63860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1189441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797921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97386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60599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77466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1022882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2B4E3F2-8F6A-4C80-B9C2-B553DC34A643}" type="datetimeFigureOut">
              <a:rPr lang="en-GB" smtClean="0"/>
              <a:pPr/>
              <a:t>14/09/2025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8967E6-8BCE-4D63-A332-4CAE64FE33C5}" type="slidenum">
              <a:rPr lang="en-GB" smtClean="0"/>
              <a:pPr/>
              <a:t>‹#›</a:t>
            </a:fld>
            <a:endParaRPr lang="en-GB"/>
          </a:p>
        </p:txBody>
      </p:sp>
    </p:spTree>
    <p:extLst>
      <p:ext uri="{BB962C8B-B14F-4D97-AF65-F5344CB8AC3E}">
        <p14:creationId xmlns:p14="http://schemas.microsoft.com/office/powerpoint/2010/main" val="2679517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B4E3F2-8F6A-4C80-B9C2-B553DC34A643}" type="datetimeFigureOut">
              <a:rPr lang="en-GB" smtClean="0"/>
              <a:pPr/>
              <a:t>14/09/2025</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68967E6-8BCE-4D63-A332-4CAE64FE33C5}" type="slidenum">
              <a:rPr lang="en-GB" smtClean="0"/>
              <a:pPr/>
              <a:t>‹#›</a:t>
            </a:fld>
            <a:endParaRPr lang="en-GB"/>
          </a:p>
        </p:txBody>
      </p:sp>
    </p:spTree>
    <p:extLst>
      <p:ext uri="{BB962C8B-B14F-4D97-AF65-F5344CB8AC3E}">
        <p14:creationId xmlns:p14="http://schemas.microsoft.com/office/powerpoint/2010/main" val="1893031670"/>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stokegabriel.thelink.academy/parent_guides_faq"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7077"/>
            <a:ext cx="6624736" cy="212365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Welcome to </a:t>
            </a:r>
            <a:r>
              <a:rPr lang="en-US" sz="6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Butter</a:t>
            </a: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flies class</a:t>
            </a:r>
          </a:p>
        </p:txBody>
      </p:sp>
      <p:sp>
        <p:nvSpPr>
          <p:cNvPr id="3" name="Content Placeholder 2"/>
          <p:cNvSpPr txBox="1">
            <a:spLocks/>
          </p:cNvSpPr>
          <p:nvPr/>
        </p:nvSpPr>
        <p:spPr>
          <a:xfrm>
            <a:off x="827584" y="3068960"/>
            <a:ext cx="7125112" cy="277376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GB" sz="2800" dirty="0">
                <a:solidFill>
                  <a:schemeClr val="tx1"/>
                </a:solidFill>
                <a:latin typeface="Calibri" panose="020F0502020204030204" pitchFamily="34" charset="0"/>
                <a:cs typeface="Calibri" panose="020F0502020204030204" pitchFamily="34" charset="0"/>
              </a:rPr>
              <a:t>Mrs </a:t>
            </a:r>
            <a:r>
              <a:rPr lang="en-GB" sz="2800" dirty="0" err="1">
                <a:solidFill>
                  <a:schemeClr val="tx1"/>
                </a:solidFill>
                <a:latin typeface="Calibri" panose="020F0502020204030204" pitchFamily="34" charset="0"/>
                <a:cs typeface="Calibri" panose="020F0502020204030204" pitchFamily="34" charset="0"/>
              </a:rPr>
              <a:t>Ansermoz</a:t>
            </a:r>
            <a:r>
              <a:rPr lang="en-GB" sz="2800" dirty="0">
                <a:solidFill>
                  <a:schemeClr val="tx1"/>
                </a:solidFill>
                <a:latin typeface="Calibri" panose="020F0502020204030204" pitchFamily="34" charset="0"/>
                <a:cs typeface="Calibri" panose="020F0502020204030204" pitchFamily="34" charset="0"/>
              </a:rPr>
              <a:t> (Monday, Tuesday, Wednesday morning)</a:t>
            </a:r>
          </a:p>
          <a:p>
            <a:pPr algn="l"/>
            <a:r>
              <a:rPr lang="en-GB" sz="2800" dirty="0">
                <a:solidFill>
                  <a:schemeClr val="tx1"/>
                </a:solidFill>
                <a:latin typeface="Calibri" panose="020F0502020204030204" pitchFamily="34" charset="0"/>
                <a:cs typeface="Calibri" panose="020F0502020204030204" pitchFamily="34" charset="0"/>
              </a:rPr>
              <a:t>Miss Middlebrook(Wednesday afternoon, Thursday and Friday)</a:t>
            </a:r>
          </a:p>
          <a:p>
            <a:pPr algn="l"/>
            <a:r>
              <a:rPr lang="en-GB" sz="2800" dirty="0">
                <a:solidFill>
                  <a:schemeClr val="tx1"/>
                </a:solidFill>
                <a:latin typeface="Calibri" panose="020F0502020204030204" pitchFamily="34" charset="0"/>
                <a:cs typeface="Calibri" panose="020F0502020204030204" pitchFamily="34" charset="0"/>
              </a:rPr>
              <a:t>Miss Giffard</a:t>
            </a:r>
          </a:p>
          <a:p>
            <a:pPr algn="l"/>
            <a:endParaRPr lang="en-GB" sz="28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56785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67544" y="1570248"/>
            <a:ext cx="6347714" cy="4667064"/>
          </a:xfrm>
        </p:spPr>
        <p:txBody>
          <a:bodyPr vert="horz" lIns="91440" tIns="45720" rIns="91440" bIns="45720" rtlCol="0" anchor="t">
            <a:normAutofit/>
          </a:bodyPr>
          <a:lstStyle/>
          <a:p>
            <a:endParaRPr lang="en-GB" b="0" dirty="0">
              <a:latin typeface="HfW cursive" panose="00000500000000000000" pitchFamily="2" charset="0"/>
            </a:endParaRPr>
          </a:p>
          <a:p>
            <a:r>
              <a:rPr lang="en-GB" sz="2000" b="0" dirty="0">
                <a:latin typeface="Calibri"/>
                <a:ea typeface="Calibri"/>
                <a:cs typeface="Calibri"/>
              </a:rPr>
              <a:t>Children are taught phonics</a:t>
            </a:r>
            <a:r>
              <a:rPr lang="en-GB" sz="2000" dirty="0">
                <a:latin typeface="Calibri"/>
                <a:ea typeface="Calibri"/>
                <a:cs typeface="Calibri"/>
              </a:rPr>
              <a:t> and spelling </a:t>
            </a:r>
            <a:r>
              <a:rPr lang="en-GB" sz="2000" b="0" dirty="0">
                <a:latin typeface="Calibri"/>
                <a:ea typeface="Calibri"/>
                <a:cs typeface="Calibri"/>
              </a:rPr>
              <a:t>through the scheme. </a:t>
            </a:r>
          </a:p>
          <a:p>
            <a:r>
              <a:rPr lang="en-GB" sz="2000" b="0" dirty="0">
                <a:latin typeface="Calibri"/>
                <a:ea typeface="Calibri"/>
                <a:cs typeface="Calibri"/>
              </a:rPr>
              <a:t>Please read their assigned book with them and practise </a:t>
            </a:r>
            <a:r>
              <a:rPr lang="en-GB" sz="2000" dirty="0">
                <a:latin typeface="Calibri"/>
                <a:ea typeface="Calibri"/>
                <a:cs typeface="Calibri"/>
              </a:rPr>
              <a:t>the </a:t>
            </a:r>
            <a:r>
              <a:rPr lang="en-GB" sz="2000" b="0" dirty="0">
                <a:latin typeface="Calibri"/>
                <a:ea typeface="Calibri"/>
                <a:cs typeface="Calibri"/>
              </a:rPr>
              <a:t>words and sounds at the start of the book and the comprehension questions at the end.</a:t>
            </a:r>
          </a:p>
          <a:p>
            <a:r>
              <a:rPr lang="en-GB" sz="2000" b="0" dirty="0">
                <a:latin typeface="Calibri"/>
                <a:ea typeface="Calibri"/>
                <a:cs typeface="Calibri"/>
              </a:rPr>
              <a:t>Normally, 3 reads is the amount needed to show the necessary fluency (this may be more/less). </a:t>
            </a:r>
          </a:p>
          <a:p>
            <a:r>
              <a:rPr lang="en-GB" sz="2000" b="0" dirty="0">
                <a:latin typeface="Calibri"/>
                <a:ea typeface="Calibri"/>
                <a:cs typeface="Calibri"/>
              </a:rPr>
              <a:t>Please make sure children have their Bug Club book in school every day. </a:t>
            </a:r>
            <a:endParaRPr lang="en-GB" b="0" dirty="0">
              <a:latin typeface="Calibri"/>
              <a:ea typeface="Calibri"/>
              <a:cs typeface="Calibri"/>
            </a:endParaRPr>
          </a:p>
          <a:p>
            <a:endParaRPr lang="en-GB" dirty="0"/>
          </a:p>
        </p:txBody>
      </p:sp>
      <p:sp>
        <p:nvSpPr>
          <p:cNvPr id="5" name="Title 3"/>
          <p:cNvSpPr txBox="1">
            <a:spLocks/>
          </p:cNvSpPr>
          <p:nvPr/>
        </p:nvSpPr>
        <p:spPr>
          <a:xfrm>
            <a:off x="0" y="601708"/>
            <a:ext cx="7520940" cy="1107996"/>
          </a:xfrm>
          <a:prstGeom prst="rect">
            <a:avLst/>
          </a:prstGeom>
          <a:noFill/>
        </p:spPr>
        <p:txBody>
          <a:bodyPr vert="horz" wrap="square" lIns="91440" tIns="45720" rIns="91440" bIns="45720" rtlCol="0" anchor="ctr">
            <a:spAutoFit/>
            <a:scene3d>
              <a:camera prst="orthographicFront"/>
              <a:lightRig rig="flat" dir="tl">
                <a:rot lat="0" lon="0" rev="6600000"/>
              </a:lightRig>
            </a:scene3d>
            <a:sp3d extrusionH="25400" contourW="8890">
              <a:bevelT w="38100" h="31750"/>
              <a:contourClr>
                <a:schemeClr val="accent2">
                  <a:shade val="75000"/>
                </a:schemeClr>
              </a:contourClr>
            </a:sp3d>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sz="66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Bug Club</a:t>
            </a:r>
          </a:p>
        </p:txBody>
      </p:sp>
    </p:spTree>
    <p:extLst>
      <p:ext uri="{BB962C8B-B14F-4D97-AF65-F5344CB8AC3E}">
        <p14:creationId xmlns:p14="http://schemas.microsoft.com/office/powerpoint/2010/main" val="158883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905" y="2060848"/>
            <a:ext cx="7075396" cy="3579849"/>
          </a:xfrm>
        </p:spPr>
        <p:txBody>
          <a:bodyPr vert="horz" lIns="91440" tIns="45720" rIns="91440" bIns="45720" rtlCol="0" anchor="t">
            <a:normAutofit/>
          </a:bodyPr>
          <a:lstStyle/>
          <a:p>
            <a:r>
              <a:rPr lang="en-GB" sz="2000" b="0" dirty="0">
                <a:latin typeface="Calibri"/>
                <a:ea typeface="Calibri"/>
                <a:cs typeface="Calibri"/>
              </a:rPr>
              <a:t>Read, read, read</a:t>
            </a:r>
            <a:r>
              <a:rPr lang="en-GB" sz="2000" dirty="0">
                <a:latin typeface="Calibri"/>
                <a:ea typeface="Calibri"/>
                <a:cs typeface="Calibri"/>
              </a:rPr>
              <a:t>!</a:t>
            </a:r>
            <a:r>
              <a:rPr lang="en-GB" sz="2000" b="0" dirty="0">
                <a:latin typeface="Calibri"/>
                <a:ea typeface="Calibri"/>
                <a:cs typeface="Calibri"/>
              </a:rPr>
              <a:t> </a:t>
            </a:r>
          </a:p>
          <a:p>
            <a:r>
              <a:rPr lang="en-GB" sz="2000" dirty="0">
                <a:latin typeface="Calibri"/>
                <a:ea typeface="Calibri"/>
                <a:cs typeface="Calibri"/>
              </a:rPr>
              <a:t>They will have weekly spellings. These will be given out each week on paper, practised in class and at home then tested the following week. Usually we will test on a Friday.</a:t>
            </a:r>
          </a:p>
          <a:p>
            <a:r>
              <a:rPr lang="en-GB" sz="2000" dirty="0">
                <a:latin typeface="Calibri"/>
                <a:ea typeface="Calibri"/>
                <a:cs typeface="Calibri"/>
              </a:rPr>
              <a:t>The topic map on the class page has some optional home learning. </a:t>
            </a:r>
          </a:p>
          <a:p>
            <a:r>
              <a:rPr lang="en-GB" sz="2000" dirty="0">
                <a:latin typeface="Calibri" panose="020F0502020204030204" pitchFamily="34" charset="0"/>
                <a:cs typeface="Calibri" panose="020F0502020204030204" pitchFamily="34" charset="0"/>
              </a:rPr>
              <a:t>Any extra home learning done that is linked to our topics will always be celebrated! </a:t>
            </a:r>
          </a:p>
        </p:txBody>
      </p:sp>
      <p:sp>
        <p:nvSpPr>
          <p:cNvPr id="2" name="Title 1"/>
          <p:cNvSpPr>
            <a:spLocks noGrp="1"/>
          </p:cNvSpPr>
          <p:nvPr>
            <p:ph type="title"/>
          </p:nvPr>
        </p:nvSpPr>
        <p:spPr/>
        <p:txBody>
          <a:bodyPr/>
          <a:lstStyle/>
          <a:p>
            <a:r>
              <a:rPr lang="en-GB" dirty="0"/>
              <a:t>Home Learning</a:t>
            </a:r>
          </a:p>
        </p:txBody>
      </p:sp>
    </p:spTree>
    <p:extLst>
      <p:ext uri="{BB962C8B-B14F-4D97-AF65-F5344CB8AC3E}">
        <p14:creationId xmlns:p14="http://schemas.microsoft.com/office/powerpoint/2010/main" val="107455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1628800"/>
            <a:ext cx="6779763" cy="3600400"/>
          </a:xfrm>
        </p:spPr>
        <p:txBody>
          <a:bodyPr>
            <a:normAutofit/>
          </a:bodyPr>
          <a:lstStyle/>
          <a:p>
            <a:pPr marL="342900" indent="-342900">
              <a:buFont typeface="Wingdings" panose="05000000000000000000" pitchFamily="2" charset="2"/>
              <a:buChar char="Ø"/>
            </a:pPr>
            <a:r>
              <a:rPr lang="en-GB" dirty="0">
                <a:solidFill>
                  <a:schemeClr val="tx1"/>
                </a:solidFill>
                <a:latin typeface="Calibri"/>
                <a:ea typeface="Calibri"/>
                <a:cs typeface="Calibri"/>
              </a:rPr>
              <a:t>By then end of Year Three the children should know the 3, 4 and 8 times as well as the 2, 5 and 10 times tables learnt in KS1. By the end of Year Four they will be able to recite all times tables.</a:t>
            </a:r>
          </a:p>
          <a:p>
            <a:pPr marL="342900" indent="-342900">
              <a:buFont typeface="Wingdings" panose="05000000000000000000" pitchFamily="2" charset="2"/>
              <a:buChar char="Ø"/>
            </a:pPr>
            <a:r>
              <a:rPr lang="en-GB" err="1">
                <a:latin typeface="Calibri"/>
                <a:ea typeface="Calibri"/>
                <a:cs typeface="Calibri"/>
              </a:rPr>
              <a:t>TTRockstars</a:t>
            </a:r>
            <a:r>
              <a:rPr lang="en-GB" dirty="0">
                <a:latin typeface="Calibri"/>
                <a:ea typeface="Calibri"/>
                <a:cs typeface="Calibri"/>
              </a:rPr>
              <a:t> and </a:t>
            </a:r>
            <a:r>
              <a:rPr lang="en-GB" err="1">
                <a:latin typeface="Calibri"/>
                <a:ea typeface="Calibri"/>
                <a:cs typeface="Calibri"/>
              </a:rPr>
              <a:t>Numbots</a:t>
            </a:r>
            <a:r>
              <a:rPr lang="en-GB" dirty="0">
                <a:latin typeface="Calibri"/>
                <a:ea typeface="Calibri"/>
                <a:cs typeface="Calibri"/>
              </a:rPr>
              <a:t> are a great tool to perfect their times tables.</a:t>
            </a:r>
            <a:endParaRPr lang="en-GB" dirty="0">
              <a:solidFill>
                <a:schemeClr val="tx1"/>
              </a:solidFill>
              <a:latin typeface="Calibri"/>
              <a:ea typeface="Calibri"/>
              <a:cs typeface="Calibri"/>
            </a:endParaRPr>
          </a:p>
          <a:p>
            <a:pPr marL="342900" indent="-342900">
              <a:buFont typeface="Wingdings" panose="05000000000000000000" pitchFamily="2" charset="2"/>
              <a:buChar char="Ø"/>
            </a:pPr>
            <a:r>
              <a:rPr lang="en-GB" dirty="0">
                <a:solidFill>
                  <a:schemeClr val="tx1"/>
                </a:solidFill>
                <a:latin typeface="Calibri"/>
                <a:ea typeface="Calibri"/>
                <a:cs typeface="Calibri"/>
              </a:rPr>
              <a:t>Have a look at the calculation policy on the school website to see the different stages of addition and subtraction. </a:t>
            </a:r>
          </a:p>
          <a:p>
            <a:pPr marL="342900" indent="-342900">
              <a:buFont typeface="Wingdings" panose="05000000000000000000" pitchFamily="2" charset="2"/>
              <a:buChar char="Ø"/>
            </a:pPr>
            <a:r>
              <a:rPr lang="en-GB" dirty="0">
                <a:solidFill>
                  <a:schemeClr val="tx1"/>
                </a:solidFill>
                <a:latin typeface="Calibri"/>
                <a:ea typeface="Calibri"/>
                <a:cs typeface="Calibri"/>
              </a:rPr>
              <a:t>This first half term we will be focusing on place value.</a:t>
            </a:r>
          </a:p>
          <a:p>
            <a:endParaRPr lang="en-GB" dirty="0">
              <a:solidFill>
                <a:schemeClr val="tx1"/>
              </a:solidFill>
              <a:latin typeface="Calibri" panose="020F0502020204030204" pitchFamily="34" charset="0"/>
              <a:cs typeface="Calibri" panose="020F0502020204030204" pitchFamily="34" charset="0"/>
            </a:endParaRPr>
          </a:p>
        </p:txBody>
      </p:sp>
      <p:sp>
        <p:nvSpPr>
          <p:cNvPr id="8" name="Title 7"/>
          <p:cNvSpPr>
            <a:spLocks noGrp="1"/>
          </p:cNvSpPr>
          <p:nvPr>
            <p:ph type="title"/>
          </p:nvPr>
        </p:nvSpPr>
        <p:spPr>
          <a:xfrm>
            <a:off x="683568" y="171186"/>
            <a:ext cx="2162202" cy="1098449"/>
          </a:xfrm>
        </p:spPr>
        <p:txBody>
          <a:bodyPr/>
          <a:lstStyle/>
          <a:p>
            <a:r>
              <a:rPr lang="en-GB" dirty="0"/>
              <a:t>Maths</a:t>
            </a:r>
          </a:p>
        </p:txBody>
      </p:sp>
    </p:spTree>
    <p:extLst>
      <p:ext uri="{BB962C8B-B14F-4D97-AF65-F5344CB8AC3E}">
        <p14:creationId xmlns:p14="http://schemas.microsoft.com/office/powerpoint/2010/main" val="1596121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70966"/>
            <a:ext cx="6768752" cy="5126090"/>
          </a:xfrm>
        </p:spPr>
        <p:txBody>
          <a:bodyPr vert="horz" lIns="91440" tIns="45720" rIns="91440" bIns="45720" rtlCol="0" anchor="t">
            <a:normAutofit/>
          </a:bodyPr>
          <a:lstStyle/>
          <a:p>
            <a:r>
              <a:rPr lang="en-GB" sz="2000" b="0" dirty="0">
                <a:latin typeface="Calibri"/>
                <a:ea typeface="Calibri"/>
                <a:cs typeface="Calibri"/>
              </a:rPr>
              <a:t>PE for </a:t>
            </a:r>
            <a:r>
              <a:rPr lang="en-GB" sz="2000" dirty="0">
                <a:latin typeface="Calibri"/>
                <a:ea typeface="Calibri"/>
                <a:cs typeface="Calibri"/>
              </a:rPr>
              <a:t>Butterflies</a:t>
            </a:r>
            <a:r>
              <a:rPr lang="en-GB" sz="2000" b="0" dirty="0">
                <a:latin typeface="Calibri"/>
                <a:ea typeface="Calibri"/>
                <a:cs typeface="Calibri"/>
              </a:rPr>
              <a:t> takes place on </a:t>
            </a:r>
            <a:r>
              <a:rPr lang="en-GB" sz="2000" dirty="0">
                <a:solidFill>
                  <a:srgbClr val="FF0000"/>
                </a:solidFill>
                <a:latin typeface="Calibri"/>
                <a:ea typeface="Calibri"/>
                <a:cs typeface="Calibri"/>
              </a:rPr>
              <a:t>Thursday</a:t>
            </a:r>
            <a:r>
              <a:rPr lang="en-GB" sz="2000" b="0" dirty="0">
                <a:solidFill>
                  <a:srgbClr val="FF0000"/>
                </a:solidFill>
                <a:latin typeface="Calibri"/>
                <a:ea typeface="Calibri"/>
                <a:cs typeface="Calibri"/>
              </a:rPr>
              <a:t> and Friday </a:t>
            </a:r>
            <a:r>
              <a:rPr lang="en-GB" sz="2000" b="0" dirty="0">
                <a:latin typeface="Calibri"/>
                <a:ea typeface="Calibri"/>
                <a:cs typeface="Calibri"/>
              </a:rPr>
              <a:t>afternoons. Please make sure your child comes to school in their PE kit.</a:t>
            </a:r>
          </a:p>
          <a:p>
            <a:r>
              <a:rPr lang="en-GB" sz="2000" b="0" dirty="0">
                <a:latin typeface="Calibri"/>
                <a:ea typeface="Calibri"/>
                <a:cs typeface="Calibri"/>
              </a:rPr>
              <a:t>Children should </a:t>
            </a:r>
            <a:r>
              <a:rPr lang="en-GB" sz="2000" dirty="0">
                <a:latin typeface="Calibri"/>
                <a:ea typeface="Calibri"/>
                <a:cs typeface="Calibri"/>
              </a:rPr>
              <a:t>not wear</a:t>
            </a:r>
            <a:r>
              <a:rPr lang="en-GB" sz="2000" b="0" dirty="0">
                <a:latin typeface="Calibri"/>
                <a:ea typeface="Calibri"/>
                <a:cs typeface="Calibri"/>
              </a:rPr>
              <a:t> earrings on PE days, or they need to be able to remove the earrings themselves or wear tape.</a:t>
            </a:r>
          </a:p>
          <a:p>
            <a:r>
              <a:rPr lang="en-GB" sz="2000" b="0" dirty="0">
                <a:latin typeface="Calibri"/>
                <a:ea typeface="Calibri"/>
                <a:cs typeface="Calibri"/>
              </a:rPr>
              <a:t>Long hair must be tied back</a:t>
            </a:r>
            <a:r>
              <a:rPr lang="en-GB" sz="2000" dirty="0">
                <a:latin typeface="Calibri"/>
                <a:ea typeface="Calibri"/>
                <a:cs typeface="Calibri"/>
              </a:rPr>
              <a:t> (every day!) ,</a:t>
            </a:r>
            <a:r>
              <a:rPr lang="en-GB" sz="2000" b="0" dirty="0">
                <a:latin typeface="Calibri"/>
                <a:ea typeface="Calibri"/>
                <a:cs typeface="Calibri"/>
              </a:rPr>
              <a:t> please ensure they have a hair band if necessary. </a:t>
            </a:r>
            <a:endParaRPr lang="en-GB" sz="2000" dirty="0">
              <a:latin typeface="Calibri"/>
              <a:ea typeface="Calibri"/>
              <a:cs typeface="Calibri"/>
            </a:endParaRPr>
          </a:p>
          <a:p>
            <a:r>
              <a:rPr lang="en-GB" sz="2000" dirty="0">
                <a:latin typeface="Calibri"/>
                <a:ea typeface="Calibri"/>
                <a:cs typeface="Calibri"/>
              </a:rPr>
              <a:t>All uniform to be named. </a:t>
            </a:r>
          </a:p>
          <a:p>
            <a:r>
              <a:rPr lang="en-GB" sz="2000" dirty="0">
                <a:latin typeface="Calibri"/>
                <a:ea typeface="Calibri"/>
                <a:cs typeface="Calibri"/>
              </a:rPr>
              <a:t>On rainy days it is useful to bring a spare pair of trainers.</a:t>
            </a:r>
          </a:p>
        </p:txBody>
      </p:sp>
      <p:sp>
        <p:nvSpPr>
          <p:cNvPr id="6" name="Title 1"/>
          <p:cNvSpPr>
            <a:spLocks noGrp="1"/>
          </p:cNvSpPr>
          <p:nvPr>
            <p:ph type="title"/>
          </p:nvPr>
        </p:nvSpPr>
        <p:spPr>
          <a:xfrm>
            <a:off x="467544" y="350166"/>
            <a:ext cx="6347713" cy="1320800"/>
          </a:xfrm>
        </p:spPr>
        <p:txBody>
          <a:bodyPr/>
          <a:lstStyle/>
          <a:p>
            <a:r>
              <a:rPr lang="en-GB" dirty="0">
                <a:latin typeface="Calibri" panose="020F0502020204030204" pitchFamily="34" charset="0"/>
                <a:cs typeface="Calibri" panose="020F0502020204030204" pitchFamily="34" charset="0"/>
              </a:rPr>
              <a:t>P.E &amp; Uniform</a:t>
            </a:r>
          </a:p>
        </p:txBody>
      </p:sp>
    </p:spTree>
    <p:extLst>
      <p:ext uri="{BB962C8B-B14F-4D97-AF65-F5344CB8AC3E}">
        <p14:creationId xmlns:p14="http://schemas.microsoft.com/office/powerpoint/2010/main" val="3642619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 time</a:t>
            </a:r>
          </a:p>
        </p:txBody>
      </p:sp>
      <p:sp>
        <p:nvSpPr>
          <p:cNvPr id="7" name="Content Placeholder 2"/>
          <p:cNvSpPr>
            <a:spLocks noGrp="1"/>
          </p:cNvSpPr>
          <p:nvPr>
            <p:ph idx="1"/>
          </p:nvPr>
        </p:nvSpPr>
        <p:spPr>
          <a:xfrm>
            <a:off x="251520" y="1484784"/>
            <a:ext cx="7056784" cy="5616624"/>
          </a:xfrm>
        </p:spPr>
        <p:txBody>
          <a:bodyPr vert="horz" lIns="91440" tIns="45720" rIns="91440" bIns="45720" rtlCol="0" anchor="t">
            <a:normAutofit/>
          </a:bodyPr>
          <a:lstStyle/>
          <a:p>
            <a:r>
              <a:rPr lang="en-GB" sz="2000" b="0" dirty="0">
                <a:latin typeface="Calibri"/>
                <a:ea typeface="Calibri"/>
                <a:cs typeface="Calibri"/>
              </a:rPr>
              <a:t>You can enter the playground </a:t>
            </a:r>
            <a:r>
              <a:rPr lang="en-GB" sz="2000" dirty="0">
                <a:latin typeface="Calibri"/>
                <a:ea typeface="Calibri"/>
                <a:cs typeface="Calibri"/>
              </a:rPr>
              <a:t>when the gate has been opened. </a:t>
            </a:r>
            <a:endParaRPr lang="en-GB" sz="2000" b="0" dirty="0">
              <a:latin typeface="Calibri"/>
              <a:ea typeface="Calibri"/>
              <a:cs typeface="Calibri"/>
            </a:endParaRPr>
          </a:p>
          <a:p>
            <a:r>
              <a:rPr lang="en-GB" sz="2000" b="0" dirty="0">
                <a:latin typeface="Calibri"/>
                <a:ea typeface="Calibri"/>
                <a:cs typeface="Calibri"/>
              </a:rPr>
              <a:t>The children will be dismissed at 3.20pm.</a:t>
            </a:r>
          </a:p>
          <a:p>
            <a:r>
              <a:rPr lang="en-GB" sz="2000" b="0" dirty="0">
                <a:latin typeface="Calibri"/>
                <a:ea typeface="Calibri"/>
                <a:cs typeface="Calibri"/>
              </a:rPr>
              <a:t>We </a:t>
            </a:r>
            <a:r>
              <a:rPr lang="en-US" sz="2000" b="0" dirty="0">
                <a:latin typeface="Calibri"/>
                <a:ea typeface="Calibri"/>
                <a:cs typeface="Calibri"/>
              </a:rPr>
              <a:t>will not allow a child to go with another adult unless it has been previously arranged with us, or the office have been informed. If you have forgotten, the school will phone you to confirm.</a:t>
            </a:r>
            <a:r>
              <a:rPr lang="en-US" sz="2000" dirty="0">
                <a:latin typeface="Calibri"/>
                <a:ea typeface="Calibri"/>
                <a:cs typeface="Calibri"/>
              </a:rPr>
              <a:t> Please inform us of changes by 1:30 p.m. The office is unmanned during the afternoon although we will check for messages at around 3 p.m.</a:t>
            </a:r>
            <a:endParaRPr lang="en-US" sz="2000" b="0" dirty="0">
              <a:latin typeface="Calibri"/>
              <a:ea typeface="Calibri"/>
              <a:cs typeface="Calibri"/>
            </a:endParaRPr>
          </a:p>
          <a:p>
            <a:r>
              <a:rPr lang="en-US" sz="2000" b="0" dirty="0">
                <a:latin typeface="Calibri"/>
                <a:ea typeface="Calibri"/>
                <a:cs typeface="Calibri"/>
              </a:rPr>
              <a:t>If </a:t>
            </a:r>
            <a:r>
              <a:rPr lang="en-US" sz="2000" dirty="0">
                <a:latin typeface="Calibri"/>
                <a:ea typeface="Calibri"/>
                <a:cs typeface="Calibri"/>
              </a:rPr>
              <a:t>there</a:t>
            </a:r>
            <a:r>
              <a:rPr lang="en-US" sz="2000" b="0" dirty="0">
                <a:latin typeface="Calibri"/>
                <a:ea typeface="Calibri"/>
                <a:cs typeface="Calibri"/>
              </a:rPr>
              <a:t> is a regular arrangement, please let </a:t>
            </a:r>
            <a:r>
              <a:rPr lang="en-US" sz="2000" dirty="0">
                <a:latin typeface="Calibri"/>
                <a:ea typeface="Calibri"/>
                <a:cs typeface="Calibri"/>
              </a:rPr>
              <a:t>us know</a:t>
            </a:r>
            <a:r>
              <a:rPr lang="en-US" sz="2000" b="0" dirty="0">
                <a:latin typeface="Calibri"/>
                <a:ea typeface="Calibri"/>
                <a:cs typeface="Calibri"/>
              </a:rPr>
              <a:t>.</a:t>
            </a:r>
          </a:p>
          <a:p>
            <a:r>
              <a:rPr lang="en-US" sz="2000" b="0" dirty="0">
                <a:latin typeface="Calibri"/>
                <a:ea typeface="Calibri"/>
                <a:cs typeface="Calibri"/>
              </a:rPr>
              <a:t>Please wait until your child has indicated that they have seen you</a:t>
            </a:r>
            <a:r>
              <a:rPr lang="en-US" sz="2000" dirty="0">
                <a:latin typeface="Calibri"/>
                <a:ea typeface="Calibri"/>
                <a:cs typeface="Calibri"/>
              </a:rPr>
              <a:t>. </a:t>
            </a:r>
          </a:p>
          <a:p>
            <a:pPr marL="0" indent="0">
              <a:buNone/>
            </a:pPr>
            <a:endParaRPr lang="en-US" b="0" dirty="0">
              <a:latin typeface="HfW cursive" panose="00000500000000000000" pitchFamily="2" charset="0"/>
            </a:endParaRPr>
          </a:p>
          <a:p>
            <a:pPr marL="0" indent="0">
              <a:buNone/>
            </a:pPr>
            <a:endParaRPr lang="en-US" b="0" dirty="0">
              <a:latin typeface="HfW cursive" panose="00000500000000000000" pitchFamily="2" charset="0"/>
            </a:endParaRPr>
          </a:p>
          <a:p>
            <a:endParaRPr lang="en-US" b="0" dirty="0">
              <a:latin typeface="HfW cursive" panose="00000500000000000000" pitchFamily="2" charset="0"/>
            </a:endParaRPr>
          </a:p>
          <a:p>
            <a:endParaRPr lang="en-GB" b="0" dirty="0">
              <a:latin typeface="HfW cursive" panose="00000500000000000000" pitchFamily="2" charset="0"/>
            </a:endParaRPr>
          </a:p>
          <a:p>
            <a:endParaRPr lang="en-GB" b="0" dirty="0">
              <a:latin typeface="HfW cursive" panose="00000500000000000000" pitchFamily="2" charset="0"/>
            </a:endParaRPr>
          </a:p>
        </p:txBody>
      </p:sp>
    </p:spTree>
    <p:extLst>
      <p:ext uri="{BB962C8B-B14F-4D97-AF65-F5344CB8AC3E}">
        <p14:creationId xmlns:p14="http://schemas.microsoft.com/office/powerpoint/2010/main" val="89929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205" y="1916832"/>
            <a:ext cx="7003210" cy="4752528"/>
          </a:xfrm>
        </p:spPr>
        <p:txBody>
          <a:bodyPr vert="horz" lIns="91440" tIns="45720" rIns="91440" bIns="45720" rtlCol="0" anchor="t">
            <a:normAutofit/>
          </a:bodyPr>
          <a:lstStyle/>
          <a:p>
            <a:r>
              <a:rPr lang="en-US" sz="2000" b="0" dirty="0">
                <a:latin typeface="Calibri"/>
                <a:ea typeface="Calibri"/>
                <a:cs typeface="Calibri"/>
              </a:rPr>
              <a:t>I’m available most days after school and can make an appointment with you to discuss </a:t>
            </a:r>
            <a:r>
              <a:rPr lang="en-US" sz="2000" b="0" u="sng" dirty="0">
                <a:latin typeface="Calibri"/>
                <a:ea typeface="Calibri"/>
                <a:cs typeface="Calibri"/>
              </a:rPr>
              <a:t>any</a:t>
            </a:r>
            <a:r>
              <a:rPr lang="en-US" sz="2000" b="0" dirty="0">
                <a:latin typeface="Calibri"/>
                <a:ea typeface="Calibri"/>
                <a:cs typeface="Calibri"/>
              </a:rPr>
              <a:t> matters or concerns. </a:t>
            </a:r>
          </a:p>
          <a:p>
            <a:r>
              <a:rPr lang="en-US" sz="2000" b="0" dirty="0">
                <a:latin typeface="Calibri"/>
                <a:ea typeface="Calibri"/>
                <a:cs typeface="Calibri"/>
              </a:rPr>
              <a:t>Similarly, I will contact you if we have any concerns or queries regarding your child. </a:t>
            </a:r>
          </a:p>
          <a:p>
            <a:pPr fontAlgn="base"/>
            <a:r>
              <a:rPr lang="en-GB" sz="2000" dirty="0">
                <a:latin typeface="Calibri"/>
                <a:ea typeface="Calibri"/>
                <a:cs typeface="Calibri"/>
              </a:rPr>
              <a:t>Finally, if you’d like to help out at school, you are welcome!</a:t>
            </a:r>
            <a:r>
              <a:rPr lang="en-US" sz="2000" dirty="0">
                <a:latin typeface="Calibri"/>
                <a:ea typeface="Calibri"/>
                <a:cs typeface="Calibri"/>
              </a:rPr>
              <a:t>​ </a:t>
            </a:r>
            <a:r>
              <a:rPr lang="en-GB" sz="2000" dirty="0">
                <a:latin typeface="Calibri"/>
                <a:ea typeface="Calibri"/>
                <a:cs typeface="Calibri"/>
              </a:rPr>
              <a:t>You must be cleared by DBS and wear a visitor badge in school - please contact the office for details. We often need library and school trip helpers!</a:t>
            </a:r>
            <a:endParaRPr lang="en-US" sz="2000" dirty="0">
              <a:latin typeface="Calibri"/>
              <a:ea typeface="Calibri"/>
              <a:cs typeface="Calibri"/>
            </a:endParaRPr>
          </a:p>
          <a:p>
            <a:endParaRPr lang="en-US" sz="2000" b="0" dirty="0">
              <a:latin typeface="Calibri"/>
              <a:ea typeface="Calibri"/>
              <a:cs typeface="Calibri"/>
            </a:endParaRPr>
          </a:p>
        </p:txBody>
      </p:sp>
      <p:sp>
        <p:nvSpPr>
          <p:cNvPr id="6" name="Title 7"/>
          <p:cNvSpPr txBox="1">
            <a:spLocks/>
          </p:cNvSpPr>
          <p:nvPr/>
        </p:nvSpPr>
        <p:spPr>
          <a:xfrm>
            <a:off x="305094" y="548680"/>
            <a:ext cx="6571162" cy="1080120"/>
          </a:xfrm>
          <a:prstGeom prst="rect">
            <a:avLst/>
          </a:prstGeom>
        </p:spPr>
        <p:txBody>
          <a:bodyPr vert="horz" lIns="91440" tIns="45720" rIns="91440" bIns="45720" rtlCol="0" anchor="b">
            <a:normAutofit/>
          </a:bodyPr>
          <a:lstStyle>
            <a:lvl1pPr algn="l" defTabSz="457200" rtl="0" eaLnBrk="1" latinLnBrk="0" hangingPunct="1">
              <a:spcBef>
                <a:spcPct val="0"/>
              </a:spcBef>
              <a:buNone/>
              <a:defRPr sz="40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t>Please come and talk to me</a:t>
            </a:r>
          </a:p>
        </p:txBody>
      </p:sp>
    </p:spTree>
    <p:extLst>
      <p:ext uri="{BB962C8B-B14F-4D97-AF65-F5344CB8AC3E}">
        <p14:creationId xmlns:p14="http://schemas.microsoft.com/office/powerpoint/2010/main" val="2592986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083" y="1270000"/>
            <a:ext cx="6696744" cy="6576844"/>
          </a:xfrm>
        </p:spPr>
        <p:txBody>
          <a:bodyPr vert="horz" lIns="91440" tIns="45720" rIns="91440" bIns="45720" rtlCol="0" anchor="t">
            <a:normAutofit/>
          </a:bodyPr>
          <a:lstStyle/>
          <a:p>
            <a:r>
              <a:rPr lang="en-GB" sz="2000" b="0" dirty="0">
                <a:latin typeface="Calibri"/>
                <a:ea typeface="Calibri"/>
                <a:cs typeface="Calibri"/>
              </a:rPr>
              <a:t>Prescribed medicines are only administered with parental consent. Forms</a:t>
            </a:r>
            <a:r>
              <a:rPr lang="en-GB" sz="2000" dirty="0">
                <a:latin typeface="Calibri"/>
                <a:ea typeface="Calibri"/>
                <a:cs typeface="Calibri"/>
              </a:rPr>
              <a:t> can be found on our website</a:t>
            </a:r>
            <a:r>
              <a:rPr lang="en-GB" sz="2000" b="0" dirty="0">
                <a:latin typeface="Calibri"/>
                <a:ea typeface="Calibri"/>
                <a:cs typeface="Calibri"/>
              </a:rPr>
              <a:t> </a:t>
            </a:r>
            <a:r>
              <a:rPr lang="en-GB" sz="2000" dirty="0">
                <a:latin typeface="Calibri"/>
                <a:ea typeface="Calibri"/>
                <a:cs typeface="Calibri"/>
              </a:rPr>
              <a:t>or collected from </a:t>
            </a:r>
            <a:r>
              <a:rPr lang="en-GB" sz="2000" b="0" dirty="0">
                <a:latin typeface="Calibri"/>
                <a:ea typeface="Calibri"/>
                <a:cs typeface="Calibri"/>
              </a:rPr>
              <a:t>the office.</a:t>
            </a:r>
          </a:p>
          <a:p>
            <a:r>
              <a:rPr lang="en-GB" sz="2000" b="0" dirty="0">
                <a:latin typeface="Calibri"/>
                <a:ea typeface="Calibri"/>
                <a:cs typeface="Calibri"/>
              </a:rPr>
              <a:t>Please do not allow your child to bring in toys.</a:t>
            </a:r>
          </a:p>
          <a:p>
            <a:r>
              <a:rPr lang="en-GB" sz="2000" b="0" dirty="0">
                <a:latin typeface="Calibri"/>
                <a:ea typeface="Calibri"/>
                <a:cs typeface="Calibri"/>
              </a:rPr>
              <a:t>Please ensure all emergency contact details are up to date.</a:t>
            </a:r>
          </a:p>
          <a:p>
            <a:r>
              <a:rPr lang="en-GB" sz="2000" dirty="0">
                <a:latin typeface="Calibri"/>
                <a:ea typeface="Calibri"/>
                <a:cs typeface="Calibri"/>
              </a:rPr>
              <a:t>Year 4- Times Tables Check is in June</a:t>
            </a:r>
          </a:p>
          <a:p>
            <a:r>
              <a:rPr lang="en-GB" sz="2000" b="0" dirty="0">
                <a:latin typeface="Calibri"/>
                <a:ea typeface="Calibri"/>
                <a:cs typeface="Calibri"/>
              </a:rPr>
              <a:t>Website</a:t>
            </a:r>
            <a:r>
              <a:rPr lang="en-GB" sz="2000" dirty="0">
                <a:latin typeface="Calibri"/>
                <a:ea typeface="Calibri"/>
                <a:cs typeface="Calibri"/>
              </a:rPr>
              <a:t> and </a:t>
            </a:r>
            <a:r>
              <a:rPr lang="en-GB" sz="2000" b="0" dirty="0">
                <a:latin typeface="Calibri"/>
                <a:ea typeface="Calibri"/>
                <a:cs typeface="Calibri"/>
              </a:rPr>
              <a:t>schoo</a:t>
            </a:r>
            <a:r>
              <a:rPr lang="en-GB" sz="2000" dirty="0">
                <a:latin typeface="Calibri"/>
                <a:ea typeface="Calibri"/>
                <a:cs typeface="Calibri"/>
              </a:rPr>
              <a:t>l Facebook </a:t>
            </a:r>
            <a:r>
              <a:rPr lang="en-GB" sz="2000" b="0" dirty="0">
                <a:latin typeface="Calibri"/>
                <a:ea typeface="Calibri"/>
                <a:cs typeface="Calibri"/>
              </a:rPr>
              <a:t>will be updated regularly.</a:t>
            </a:r>
          </a:p>
        </p:txBody>
      </p:sp>
      <p:sp>
        <p:nvSpPr>
          <p:cNvPr id="2" name="Title 1"/>
          <p:cNvSpPr>
            <a:spLocks noGrp="1"/>
          </p:cNvSpPr>
          <p:nvPr>
            <p:ph type="title"/>
          </p:nvPr>
        </p:nvSpPr>
        <p:spPr>
          <a:xfrm>
            <a:off x="609599" y="609600"/>
            <a:ext cx="6347713" cy="660400"/>
          </a:xfrm>
        </p:spPr>
        <p:txBody>
          <a:bodyPr/>
          <a:lstStyle/>
          <a:p>
            <a:r>
              <a:rPr lang="en-GB" dirty="0"/>
              <a:t>Extra info</a:t>
            </a:r>
          </a:p>
        </p:txBody>
      </p:sp>
      <p:sp>
        <p:nvSpPr>
          <p:cNvPr id="4" name="Rectangle 1">
            <a:extLst>
              <a:ext uri="{FF2B5EF4-FFF2-40B4-BE49-F238E27FC236}">
                <a16:creationId xmlns:a16="http://schemas.microsoft.com/office/drawing/2014/main" id="{7B1A8D33-E4A6-FA43-539D-C854D404803D}"/>
              </a:ext>
            </a:extLst>
          </p:cNvPr>
          <p:cNvSpPr>
            <a:spLocks noChangeArrowheads="1"/>
          </p:cNvSpPr>
          <p:nvPr/>
        </p:nvSpPr>
        <p:spPr bwMode="auto">
          <a:xfrm>
            <a:off x="-1935891" y="247649"/>
            <a:ext cx="1107989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i="0" u="none" strike="noStrike" cap="none" normalizeH="0" baseline="0" dirty="0">
              <a:ln>
                <a:noFill/>
              </a:ln>
              <a:solidFill>
                <a:schemeClr val="tx1"/>
              </a:solidFill>
              <a:effectLst/>
              <a:latin typeface="Aptos"/>
            </a:endParaRPr>
          </a:p>
        </p:txBody>
      </p:sp>
    </p:spTree>
    <p:extLst>
      <p:ext uri="{BB962C8B-B14F-4D97-AF65-F5344CB8AC3E}">
        <p14:creationId xmlns:p14="http://schemas.microsoft.com/office/powerpoint/2010/main" val="2077380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492896"/>
            <a:ext cx="7520940"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Any questions?</a:t>
            </a:r>
            <a:endPar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7460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7544" y="1988840"/>
            <a:ext cx="7344816" cy="5054082"/>
          </a:xfrm>
          <a:prstGeom prst="rect">
            <a:avLst/>
          </a:prstGeom>
        </p:spPr>
        <p:txBody>
          <a:bodyPr lIns="91440" tIns="45720" rIns="91440" bIns="45720" anchor="t"/>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latin typeface="Calibri"/>
                <a:ea typeface="Calibri"/>
                <a:cs typeface="Calibri"/>
              </a:rPr>
              <a:t>The side KS2 gate and classroom doors open at 8.50 </a:t>
            </a:r>
            <a:r>
              <a:rPr lang="en-GB" sz="2000" dirty="0" err="1">
                <a:latin typeface="Calibri"/>
                <a:ea typeface="Calibri"/>
                <a:cs typeface="Calibri"/>
              </a:rPr>
              <a:t>a.m</a:t>
            </a:r>
            <a:r>
              <a:rPr lang="en-GB" sz="2000" dirty="0">
                <a:latin typeface="Calibri"/>
                <a:ea typeface="Calibri"/>
                <a:cs typeface="Calibri"/>
              </a:rPr>
              <a:t> and close at 9.00am. Please make sure the children are prompt. </a:t>
            </a:r>
            <a:endParaRPr lang="en-US"/>
          </a:p>
          <a:p>
            <a:r>
              <a:rPr lang="en-GB" sz="2000" dirty="0">
                <a:latin typeface="Calibri"/>
                <a:ea typeface="Calibri"/>
                <a:cs typeface="Calibri"/>
              </a:rPr>
              <a:t>The class teacher or the TA will be on the door to pass on messages to. </a:t>
            </a:r>
          </a:p>
          <a:p>
            <a:r>
              <a:rPr lang="en-GB" sz="2000" dirty="0">
                <a:latin typeface="Calibri"/>
                <a:ea typeface="Calibri"/>
                <a:cs typeface="Calibri"/>
              </a:rPr>
              <a:t>Children should enter the classrooms independently.</a:t>
            </a:r>
          </a:p>
          <a:p>
            <a:r>
              <a:rPr lang="en-GB" sz="2000" dirty="0">
                <a:latin typeface="Calibri"/>
                <a:ea typeface="Calibri"/>
                <a:cs typeface="Calibri"/>
              </a:rPr>
              <a:t>Morning checklist - Children will hang their belongings on their peg, put their water bottles in the crate and order their lunch with the register. They can then start on a morning activity or reading straight away.</a:t>
            </a:r>
          </a:p>
          <a:p>
            <a:pPr marL="0" indent="0">
              <a:buFont typeface="Wingdings 3" charset="2"/>
              <a:buNone/>
            </a:pPr>
            <a:endParaRPr lang="en-GB" dirty="0"/>
          </a:p>
        </p:txBody>
      </p:sp>
      <p:sp>
        <p:nvSpPr>
          <p:cNvPr id="3" name="Rectangle 2"/>
          <p:cNvSpPr/>
          <p:nvPr/>
        </p:nvSpPr>
        <p:spPr>
          <a:xfrm>
            <a:off x="-505975" y="404664"/>
            <a:ext cx="8352928"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Mornings</a:t>
            </a:r>
          </a:p>
        </p:txBody>
      </p:sp>
    </p:spTree>
    <p:extLst>
      <p:ext uri="{BB962C8B-B14F-4D97-AF65-F5344CB8AC3E}">
        <p14:creationId xmlns:p14="http://schemas.microsoft.com/office/powerpoint/2010/main" val="108765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632374" y="1998480"/>
            <a:ext cx="7125112" cy="3546449"/>
          </a:xfrm>
          <a:prstGeom prst="rect">
            <a:avLst/>
          </a:prstGeom>
        </p:spPr>
        <p:txBody>
          <a:bodyPr lIns="91440" tIns="45720" rIns="91440" bIns="4572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latin typeface="Calibri"/>
                <a:ea typeface="Calibri"/>
                <a:cs typeface="Calibri"/>
              </a:rPr>
              <a:t>Your child can order their lunch in the mornings, however we would prefer you to order online at home so that we can </a:t>
            </a:r>
            <a:r>
              <a:rPr lang="en-GB" sz="2000">
                <a:latin typeface="Calibri"/>
                <a:ea typeface="Calibri"/>
                <a:cs typeface="Calibri"/>
              </a:rPr>
              <a:t>minimise food waste and ensure there is no debt on ParentPay.</a:t>
            </a:r>
          </a:p>
          <a:p>
            <a:r>
              <a:rPr lang="en-GB" sz="2000" dirty="0">
                <a:latin typeface="Calibri"/>
                <a:ea typeface="Calibri"/>
                <a:cs typeface="Calibri"/>
              </a:rPr>
              <a:t>KS2 children need to bring their own healthy snack for break. We discourage high sugar snacks</a:t>
            </a:r>
            <a:r>
              <a:rPr lang="en-GB" sz="2000">
                <a:latin typeface="Calibri"/>
                <a:ea typeface="Calibri"/>
                <a:cs typeface="Calibri"/>
              </a:rPr>
              <a:t> and we are a nut free school.</a:t>
            </a:r>
          </a:p>
          <a:p>
            <a:r>
              <a:rPr lang="en-GB" sz="2000" dirty="0">
                <a:latin typeface="Calibri"/>
                <a:ea typeface="Calibri"/>
                <a:cs typeface="Calibri"/>
              </a:rPr>
              <a:t>All the information you need is on the website under ‘Parents'.</a:t>
            </a:r>
          </a:p>
          <a:p>
            <a:r>
              <a:rPr lang="en-GB" sz="2000" dirty="0">
                <a:latin typeface="Calibri"/>
                <a:ea typeface="Calibri"/>
                <a:cs typeface="Calibri"/>
                <a:hlinkClick r:id="rId2"/>
              </a:rPr>
              <a:t>Stoke Gabriel Primary School - Parent Guides/ FAQ</a:t>
            </a:r>
            <a:endParaRPr lang="en-GB" sz="2000" dirty="0">
              <a:latin typeface="Calibri"/>
              <a:ea typeface="Calibri"/>
              <a:cs typeface="Calibri"/>
            </a:endParaRPr>
          </a:p>
          <a:p>
            <a:r>
              <a:rPr lang="en-GB" sz="2000" dirty="0">
                <a:latin typeface="Calibri"/>
                <a:ea typeface="Calibri"/>
                <a:cs typeface="Calibri"/>
              </a:rPr>
              <a:t>Children should bring a named bottle containing water to drink every day. These will be refilled at school as needed. </a:t>
            </a:r>
          </a:p>
          <a:p>
            <a:pPr marL="0" indent="0">
              <a:buNone/>
            </a:pPr>
            <a:endParaRPr lang="en-GB" sz="2000" dirty="0">
              <a:latin typeface="Comic Sans MS" panose="030F0702030302020204" pitchFamily="66" charset="0"/>
            </a:endParaRPr>
          </a:p>
          <a:p>
            <a:endParaRPr lang="en-GB" sz="2000" dirty="0">
              <a:latin typeface="Comic Sans MS" panose="030F0702030302020204" pitchFamily="66" charset="0"/>
            </a:endParaRPr>
          </a:p>
          <a:p>
            <a:endParaRPr lang="en-GB" sz="2000" dirty="0">
              <a:latin typeface="Comic Sans MS" panose="030F0702030302020204" pitchFamily="66" charset="0"/>
            </a:endParaRPr>
          </a:p>
        </p:txBody>
      </p:sp>
      <p:sp>
        <p:nvSpPr>
          <p:cNvPr id="3" name="Rectangle 2"/>
          <p:cNvSpPr/>
          <p:nvPr/>
        </p:nvSpPr>
        <p:spPr>
          <a:xfrm>
            <a:off x="-218372" y="404664"/>
            <a:ext cx="8352928"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Lunches</a:t>
            </a:r>
          </a:p>
        </p:txBody>
      </p:sp>
    </p:spTree>
    <p:extLst>
      <p:ext uri="{BB962C8B-B14F-4D97-AF65-F5344CB8AC3E}">
        <p14:creationId xmlns:p14="http://schemas.microsoft.com/office/powerpoint/2010/main" val="83148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p:cNvSpPr txBox="1">
            <a:spLocks/>
          </p:cNvSpPr>
          <p:nvPr/>
        </p:nvSpPr>
        <p:spPr>
          <a:xfrm>
            <a:off x="231240" y="908720"/>
            <a:ext cx="7221080" cy="5400600"/>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2000" dirty="0">
                <a:latin typeface="Calibri"/>
                <a:ea typeface="Calibri"/>
                <a:cs typeface="Calibri"/>
              </a:rPr>
              <a:t>At the start of the year the class write their own charter, detailing the behaviour everyone has the responsibility to uphold.</a:t>
            </a:r>
            <a:endParaRPr lang="en-US" sz="2000">
              <a:latin typeface="Calibri"/>
              <a:ea typeface="Calibri"/>
              <a:cs typeface="Calibri"/>
            </a:endParaRPr>
          </a:p>
          <a:p>
            <a:r>
              <a:rPr lang="en-GB" sz="2000" dirty="0">
                <a:latin typeface="Calibri"/>
                <a:ea typeface="Calibri"/>
                <a:cs typeface="Calibri"/>
              </a:rPr>
              <a:t>We are taking on a relational approach where building relationships and ensuring safety are key.</a:t>
            </a:r>
          </a:p>
          <a:p>
            <a:r>
              <a:rPr lang="en-GB" sz="2000" dirty="0">
                <a:latin typeface="Calibri"/>
                <a:ea typeface="Calibri"/>
                <a:cs typeface="Calibri"/>
              </a:rPr>
              <a:t>We are having a real focus on the children being READY, RESPECTFUL and SAFE.</a:t>
            </a:r>
          </a:p>
          <a:p>
            <a:r>
              <a:rPr lang="en-GB" sz="2000" dirty="0">
                <a:latin typeface="Calibri"/>
                <a:ea typeface="Calibri"/>
                <a:cs typeface="Calibri"/>
              </a:rPr>
              <a:t>Any incidents are taken very seriously and often dealt with in a restorative and reparative way so that children can learn from mistakes and repair any harm. </a:t>
            </a:r>
          </a:p>
          <a:p>
            <a:r>
              <a:rPr lang="en-GB" sz="2000" dirty="0">
                <a:latin typeface="Calibri"/>
                <a:ea typeface="Calibri"/>
                <a:cs typeface="Calibri"/>
              </a:rPr>
              <a:t>We follow the Positive Behaviour Policy which is on our website.</a:t>
            </a:r>
          </a:p>
        </p:txBody>
      </p:sp>
      <p:sp>
        <p:nvSpPr>
          <p:cNvPr id="10" name="Title 1"/>
          <p:cNvSpPr>
            <a:spLocks noGrp="1"/>
          </p:cNvSpPr>
          <p:nvPr>
            <p:ph type="title"/>
          </p:nvPr>
        </p:nvSpPr>
        <p:spPr>
          <a:xfrm>
            <a:off x="231240" y="95409"/>
            <a:ext cx="6347713" cy="1320800"/>
          </a:xfrm>
        </p:spPr>
        <p:txBody>
          <a:bodyPr/>
          <a:lstStyle/>
          <a:p>
            <a:r>
              <a:rPr lang="en-GB" dirty="0"/>
              <a:t>Behaviour</a:t>
            </a:r>
          </a:p>
        </p:txBody>
      </p:sp>
    </p:spTree>
    <p:extLst>
      <p:ext uri="{BB962C8B-B14F-4D97-AF65-F5344CB8AC3E}">
        <p14:creationId xmlns:p14="http://schemas.microsoft.com/office/powerpoint/2010/main" val="182262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txBox="1">
            <a:spLocks/>
          </p:cNvSpPr>
          <p:nvPr/>
        </p:nvSpPr>
        <p:spPr>
          <a:xfrm>
            <a:off x="683568" y="306233"/>
            <a:ext cx="4320480" cy="949626"/>
          </a:xfrm>
          <a:prstGeom prst="rect">
            <a:avLst/>
          </a:prstGeom>
        </p:spPr>
        <p:txBody>
          <a:bodyPr vert="horz" lIns="91440" tIns="45720" rIns="91440" bIns="45720" rtlCol="0" anchor="b">
            <a:normAutofit/>
          </a:bodyPr>
          <a:lstStyle>
            <a:lvl1pPr algn="l" defTabSz="457200" rtl="0" eaLnBrk="1" latinLnBrk="0" hangingPunct="1">
              <a:spcBef>
                <a:spcPct val="0"/>
              </a:spcBef>
              <a:buNone/>
              <a:defRPr sz="4000" b="0" kern="1200" cap="none">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400" dirty="0"/>
              <a:t>Our Curriculum</a:t>
            </a:r>
          </a:p>
        </p:txBody>
      </p:sp>
      <p:sp>
        <p:nvSpPr>
          <p:cNvPr id="9" name="Content Placeholder 2"/>
          <p:cNvSpPr>
            <a:spLocks noGrp="1"/>
          </p:cNvSpPr>
          <p:nvPr>
            <p:ph idx="1"/>
          </p:nvPr>
        </p:nvSpPr>
        <p:spPr>
          <a:xfrm>
            <a:off x="251520" y="1268760"/>
            <a:ext cx="6768752" cy="5126090"/>
          </a:xfrm>
        </p:spPr>
        <p:txBody>
          <a:bodyPr vert="horz" lIns="91440" tIns="45720" rIns="91440" bIns="45720" rtlCol="0" anchor="t">
            <a:normAutofit/>
          </a:bodyPr>
          <a:lstStyle/>
          <a:p>
            <a:r>
              <a:rPr lang="en-US" sz="2000" dirty="0">
                <a:latin typeface="Calibri"/>
                <a:ea typeface="Calibri"/>
                <a:cs typeface="Calibri"/>
              </a:rPr>
              <a:t>There are different units each half term that build on children’s knowledge and skills. These have been mapped out over the year to ensure full coverage of the curriculum.</a:t>
            </a:r>
          </a:p>
          <a:p>
            <a:r>
              <a:rPr lang="en-US" sz="2000" dirty="0">
                <a:latin typeface="Calibri"/>
                <a:ea typeface="Calibri"/>
                <a:cs typeface="Calibri"/>
              </a:rPr>
              <a:t>Half termly topic maps are posted on our class page for you to see what is being covered. </a:t>
            </a:r>
          </a:p>
          <a:p>
            <a:r>
              <a:rPr lang="en-US" sz="2000" dirty="0">
                <a:latin typeface="Calibri"/>
                <a:ea typeface="Calibri"/>
                <a:cs typeface="Calibri"/>
              </a:rPr>
              <a:t>You can support the children’s learning by giving them experiences that support the learning in class. </a:t>
            </a:r>
          </a:p>
          <a:p>
            <a:r>
              <a:rPr lang="en-US" sz="2000" dirty="0">
                <a:latin typeface="Calibri"/>
                <a:ea typeface="Calibri"/>
                <a:cs typeface="Calibri"/>
              </a:rPr>
              <a:t>There are a couple of suggested home learning tasks.</a:t>
            </a:r>
            <a:r>
              <a:rPr lang="en-US" sz="2400" dirty="0">
                <a:latin typeface="Calibri"/>
                <a:ea typeface="Calibri"/>
                <a:cs typeface="Calibri"/>
              </a:rPr>
              <a:t> </a:t>
            </a:r>
            <a:endParaRPr lang="en-US" sz="2800" dirty="0">
              <a:latin typeface="Calibri"/>
              <a:ea typeface="Calibri"/>
              <a:cs typeface="Calibri"/>
            </a:endParaRPr>
          </a:p>
          <a:p>
            <a:endParaRPr lang="en-US" sz="2800" dirty="0">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7080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E149F31-FB28-EFAE-4F77-689DEAFBD4DF}"/>
              </a:ext>
            </a:extLst>
          </p:cNvPr>
          <p:cNvPicPr>
            <a:picLocks noChangeAspect="1"/>
          </p:cNvPicPr>
          <p:nvPr/>
        </p:nvPicPr>
        <p:blipFill>
          <a:blip r:embed="rId2"/>
          <a:stretch>
            <a:fillRect/>
          </a:stretch>
        </p:blipFill>
        <p:spPr>
          <a:xfrm>
            <a:off x="119062" y="481012"/>
            <a:ext cx="8905875" cy="5895975"/>
          </a:xfrm>
          <a:prstGeom prst="rect">
            <a:avLst/>
          </a:prstGeom>
        </p:spPr>
      </p:pic>
    </p:spTree>
    <p:extLst>
      <p:ext uri="{BB962C8B-B14F-4D97-AF65-F5344CB8AC3E}">
        <p14:creationId xmlns:p14="http://schemas.microsoft.com/office/powerpoint/2010/main" val="1147234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3A6257B-103E-8CFF-F472-4770A642FFC8}"/>
              </a:ext>
            </a:extLst>
          </p:cNvPr>
          <p:cNvPicPr>
            <a:picLocks noChangeAspect="1"/>
          </p:cNvPicPr>
          <p:nvPr/>
        </p:nvPicPr>
        <p:blipFill>
          <a:blip r:embed="rId2"/>
          <a:stretch>
            <a:fillRect/>
          </a:stretch>
        </p:blipFill>
        <p:spPr>
          <a:xfrm>
            <a:off x="157162" y="542925"/>
            <a:ext cx="8829675" cy="5772150"/>
          </a:xfrm>
          <a:prstGeom prst="rect">
            <a:avLst/>
          </a:prstGeom>
        </p:spPr>
      </p:pic>
    </p:spTree>
    <p:extLst>
      <p:ext uri="{BB962C8B-B14F-4D97-AF65-F5344CB8AC3E}">
        <p14:creationId xmlns:p14="http://schemas.microsoft.com/office/powerpoint/2010/main" val="283702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51520" y="980728"/>
            <a:ext cx="5904656" cy="5174273"/>
          </a:xfrm>
        </p:spPr>
        <p:txBody>
          <a:bodyPr>
            <a:noAutofit/>
          </a:bodyPr>
          <a:lstStyle/>
          <a:p>
            <a:r>
              <a:rPr lang="en-GB" sz="2000" b="0" dirty="0">
                <a:latin typeface="Calibri" panose="020F0502020204030204" pitchFamily="34" charset="0"/>
                <a:cs typeface="Calibri" panose="020F0502020204030204" pitchFamily="34" charset="0"/>
              </a:rPr>
              <a:t>Your child will bring home books from school. Please read with your child and ask questions to check understanding.</a:t>
            </a:r>
          </a:p>
          <a:p>
            <a:r>
              <a:rPr lang="en-GB" dirty="0"/>
              <a:t>Children can quiz at home or in school when they have finished their book and are responsible in picking a new book.</a:t>
            </a:r>
            <a:endParaRPr lang="en-GB" sz="2000" b="0" dirty="0">
              <a:latin typeface="Calibri" panose="020F0502020204030204" pitchFamily="34" charset="0"/>
              <a:cs typeface="Calibri" panose="020F0502020204030204" pitchFamily="34" charset="0"/>
            </a:endParaRPr>
          </a:p>
          <a:p>
            <a:r>
              <a:rPr lang="en-GB" sz="2000" dirty="0">
                <a:latin typeface="Calibri" panose="020F0502020204030204" pitchFamily="34" charset="0"/>
                <a:cs typeface="Calibri" panose="020F0502020204030204" pitchFamily="34" charset="0"/>
              </a:rPr>
              <a:t>We use VIPERS in school to help with understanding. </a:t>
            </a:r>
          </a:p>
          <a:p>
            <a:r>
              <a:rPr lang="en-GB" sz="2000" b="0" dirty="0">
                <a:latin typeface="Calibri" panose="020F0502020204030204" pitchFamily="34" charset="0"/>
                <a:cs typeface="Calibri" panose="020F0502020204030204" pitchFamily="34" charset="0"/>
              </a:rPr>
              <a:t>The children visit the library every week. They choose books which are linked to their AR (Accelerated Reader) level or Bug Club level.</a:t>
            </a:r>
          </a:p>
          <a:p>
            <a:r>
              <a:rPr lang="en-GB" sz="2000" dirty="0">
                <a:latin typeface="Calibri" panose="020F0502020204030204" pitchFamily="34" charset="0"/>
                <a:cs typeface="Calibri" panose="020F0502020204030204" pitchFamily="34" charset="0"/>
              </a:rPr>
              <a:t>If y</a:t>
            </a:r>
            <a:r>
              <a:rPr lang="en-GB" sz="2000" b="0" dirty="0">
                <a:latin typeface="Calibri" panose="020F0502020204030204" pitchFamily="34" charset="0"/>
                <a:cs typeface="Calibri" panose="020F0502020204030204" pitchFamily="34" charset="0"/>
              </a:rPr>
              <a:t>our child </a:t>
            </a:r>
            <a:r>
              <a:rPr lang="en-GB" sz="2000" dirty="0">
                <a:latin typeface="Calibri" panose="020F0502020204030204" pitchFamily="34" charset="0"/>
                <a:cs typeface="Calibri" panose="020F0502020204030204" pitchFamily="34" charset="0"/>
              </a:rPr>
              <a:t>has a set ‘Bug Club’ book. Please read and re-read this book with your child at home to build fluency. (This doesn’t mean that you shouldn’t read other books)</a:t>
            </a:r>
          </a:p>
          <a:p>
            <a:endParaRPr lang="en-GB" sz="2000" b="0" u="sng" dirty="0">
              <a:latin typeface="Calibri" panose="020F0502020204030204" pitchFamily="34" charset="0"/>
              <a:cs typeface="Calibri" panose="020F0502020204030204" pitchFamily="34" charset="0"/>
            </a:endParaRPr>
          </a:p>
        </p:txBody>
      </p:sp>
      <p:sp>
        <p:nvSpPr>
          <p:cNvPr id="6" name="Title 1"/>
          <p:cNvSpPr>
            <a:spLocks noGrp="1"/>
          </p:cNvSpPr>
          <p:nvPr>
            <p:ph type="title"/>
          </p:nvPr>
        </p:nvSpPr>
        <p:spPr>
          <a:xfrm>
            <a:off x="467544" y="350166"/>
            <a:ext cx="6347713" cy="702570"/>
          </a:xfrm>
        </p:spPr>
        <p:txBody>
          <a:bodyPr>
            <a:normAutofit/>
          </a:bodyPr>
          <a:lstStyle/>
          <a:p>
            <a:r>
              <a:rPr lang="en-GB" dirty="0">
                <a:solidFill>
                  <a:srgbClr val="FF0000"/>
                </a:solidFill>
                <a:latin typeface="Calibri" panose="020F0502020204030204" pitchFamily="34" charset="0"/>
                <a:cs typeface="Calibri" panose="020F0502020204030204" pitchFamily="34" charset="0"/>
              </a:rPr>
              <a:t>Reading at home</a:t>
            </a:r>
          </a:p>
        </p:txBody>
      </p:sp>
      <p:pic>
        <p:nvPicPr>
          <p:cNvPr id="1026" name="Picture 2"/>
          <p:cNvPicPr>
            <a:picLocks noChangeAspect="1" noChangeArrowheads="1"/>
          </p:cNvPicPr>
          <p:nvPr/>
        </p:nvPicPr>
        <p:blipFill>
          <a:blip r:embed="rId2" cstate="print"/>
          <a:srcRect l="15769" t="24528" r="60433" b="11088"/>
          <a:stretch>
            <a:fillRect/>
          </a:stretch>
        </p:blipFill>
        <p:spPr bwMode="auto">
          <a:xfrm>
            <a:off x="6047656" y="0"/>
            <a:ext cx="3096344" cy="4464496"/>
          </a:xfrm>
          <a:prstGeom prst="rect">
            <a:avLst/>
          </a:prstGeom>
          <a:noFill/>
          <a:ln w="9525">
            <a:noFill/>
            <a:miter lim="800000"/>
            <a:headEnd/>
            <a:tailEnd/>
          </a:ln>
        </p:spPr>
      </p:pic>
    </p:spTree>
    <p:extLst>
      <p:ext uri="{BB962C8B-B14F-4D97-AF65-F5344CB8AC3E}">
        <p14:creationId xmlns:p14="http://schemas.microsoft.com/office/powerpoint/2010/main" val="118639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6347714" cy="4667064"/>
          </a:xfrm>
        </p:spPr>
        <p:txBody>
          <a:bodyPr>
            <a:normAutofit fontScale="92500" lnSpcReduction="10000"/>
          </a:bodyPr>
          <a:lstStyle/>
          <a:p>
            <a:endParaRPr lang="en-GB" b="0" dirty="0">
              <a:latin typeface="HfW cursive" panose="00000500000000000000" pitchFamily="2" charset="0"/>
            </a:endParaRPr>
          </a:p>
          <a:p>
            <a:r>
              <a:rPr lang="en-GB" sz="2000" b="0" dirty="0">
                <a:latin typeface="Calibri" panose="020F0502020204030204" pitchFamily="34" charset="0"/>
                <a:cs typeface="Calibri" panose="020F0502020204030204" pitchFamily="34" charset="0"/>
              </a:rPr>
              <a:t>Children at school will practise reading skills through Bug Club, guided reading sessions and English lessons.</a:t>
            </a:r>
          </a:p>
          <a:p>
            <a:r>
              <a:rPr lang="en-GB" sz="2000" dirty="0">
                <a:latin typeface="Calibri" panose="020F0502020204030204" pitchFamily="34" charset="0"/>
                <a:cs typeface="Calibri" panose="020F0502020204030204" pitchFamily="34" charset="0"/>
              </a:rPr>
              <a:t>Children on the Bug Club scheme will take home a book based on their sound knowledge and confidence. </a:t>
            </a:r>
          </a:p>
          <a:p>
            <a:r>
              <a:rPr lang="en-GB" sz="2000" dirty="0">
                <a:latin typeface="Calibri" panose="020F0502020204030204" pitchFamily="34" charset="0"/>
                <a:cs typeface="Calibri" panose="020F0502020204030204" pitchFamily="34" charset="0"/>
              </a:rPr>
              <a:t>Once the children have finished Bug Club phonics scheme, they will work through the brand new </a:t>
            </a:r>
            <a:r>
              <a:rPr lang="en-GB" sz="2000" b="1" dirty="0">
                <a:latin typeface="Calibri" panose="020F0502020204030204" pitchFamily="34" charset="0"/>
                <a:cs typeface="Calibri" panose="020F0502020204030204" pitchFamily="34" charset="0"/>
              </a:rPr>
              <a:t>‘reading for fluency’ </a:t>
            </a:r>
            <a:r>
              <a:rPr lang="en-GB" sz="2000" dirty="0">
                <a:latin typeface="Calibri" panose="020F0502020204030204" pitchFamily="34" charset="0"/>
                <a:cs typeface="Calibri" panose="020F0502020204030204" pitchFamily="34" charset="0"/>
              </a:rPr>
              <a:t>bug club books. There is a range of colours, with the final colour being lime. </a:t>
            </a:r>
          </a:p>
          <a:p>
            <a:r>
              <a:rPr lang="en-GB" sz="2000" dirty="0">
                <a:latin typeface="Calibri" panose="020F0502020204030204" pitchFamily="34" charset="0"/>
                <a:cs typeface="Calibri" panose="020F0502020204030204" pitchFamily="34" charset="0"/>
              </a:rPr>
              <a:t>After this, reading will be assessed on Accelerated Reader and they will take home an </a:t>
            </a:r>
            <a:r>
              <a:rPr lang="en-GB" sz="2000" b="1" dirty="0">
                <a:latin typeface="Calibri" panose="020F0502020204030204" pitchFamily="34" charset="0"/>
                <a:cs typeface="Calibri" panose="020F0502020204030204" pitchFamily="34" charset="0"/>
              </a:rPr>
              <a:t>AR book </a:t>
            </a:r>
            <a:r>
              <a:rPr lang="en-GB" sz="2000" dirty="0">
                <a:latin typeface="Calibri" panose="020F0502020204030204" pitchFamily="34" charset="0"/>
                <a:cs typeface="Calibri" panose="020F0502020204030204" pitchFamily="34" charset="0"/>
              </a:rPr>
              <a:t>based on their reading age. The children independently quiz on these to test their comprehension. These books may be a bit longer and the children are encouraged to change these independently. Please remind and encourage them. </a:t>
            </a:r>
          </a:p>
        </p:txBody>
      </p:sp>
      <p:sp>
        <p:nvSpPr>
          <p:cNvPr id="5" name="Title 1"/>
          <p:cNvSpPr>
            <a:spLocks noGrp="1"/>
          </p:cNvSpPr>
          <p:nvPr>
            <p:ph type="title"/>
          </p:nvPr>
        </p:nvSpPr>
        <p:spPr>
          <a:xfrm>
            <a:off x="467545" y="548680"/>
            <a:ext cx="6347713" cy="1320800"/>
          </a:xfrm>
        </p:spPr>
        <p:txBody>
          <a:bodyPr/>
          <a:lstStyle/>
          <a:p>
            <a:r>
              <a:rPr lang="en-GB" dirty="0">
                <a:latin typeface="Calibri" panose="020F0502020204030204" pitchFamily="34" charset="0"/>
                <a:cs typeface="Calibri" panose="020F0502020204030204" pitchFamily="34" charset="0"/>
              </a:rPr>
              <a:t>Reading at school</a:t>
            </a:r>
          </a:p>
        </p:txBody>
      </p:sp>
    </p:spTree>
    <p:extLst>
      <p:ext uri="{BB962C8B-B14F-4D97-AF65-F5344CB8AC3E}">
        <p14:creationId xmlns:p14="http://schemas.microsoft.com/office/powerpoint/2010/main" val="3117861961"/>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79aa9ff-5e02-454f-84cb-a6b138d976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DE271589024F340B9E2A34F467F5F73" ma:contentTypeVersion="16" ma:contentTypeDescription="Create a new document." ma:contentTypeScope="" ma:versionID="d0da31ac3a28bd141374bd2cad615664">
  <xsd:schema xmlns:xsd="http://www.w3.org/2001/XMLSchema" xmlns:xs="http://www.w3.org/2001/XMLSchema" xmlns:p="http://schemas.microsoft.com/office/2006/metadata/properties" xmlns:ns3="c79aa9ff-5e02-454f-84cb-a6b138d9765e" xmlns:ns4="a2798e84-72af-4c09-88d1-20ad1766221f" targetNamespace="http://schemas.microsoft.com/office/2006/metadata/properties" ma:root="true" ma:fieldsID="2fb1286a7e19065bc921761a460de15b" ns3:_="" ns4:_="">
    <xsd:import namespace="c79aa9ff-5e02-454f-84cb-a6b138d9765e"/>
    <xsd:import namespace="a2798e84-72af-4c09-88d1-20ad1766221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3:MediaLengthInSeconds" minOccurs="0"/>
                <xsd:element ref="ns4:SharedWithUsers" minOccurs="0"/>
                <xsd:element ref="ns4:SharedWithDetails" minOccurs="0"/>
                <xsd:element ref="ns4:SharingHintHash"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9aa9ff-5e02-454f-84cb-a6b138d9765e"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798e84-72af-4c09-88d1-20ad1766221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1C6E06-DD37-427F-BF3D-5962B1C03ECF}">
  <ds:schemaRefs>
    <ds:schemaRef ds:uri="http://purl.org/dc/terms/"/>
    <ds:schemaRef ds:uri="http://www.w3.org/XML/1998/namespace"/>
    <ds:schemaRef ds:uri="c79aa9ff-5e02-454f-84cb-a6b138d9765e"/>
    <ds:schemaRef ds:uri="http://purl.org/dc/elements/1.1/"/>
    <ds:schemaRef ds:uri="http://purl.org/dc/dcmitype/"/>
    <ds:schemaRef ds:uri="http://schemas.microsoft.com/office/2006/metadata/properties"/>
    <ds:schemaRef ds:uri="a2798e84-72af-4c09-88d1-20ad1766221f"/>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AA7C5CA4-2CD0-4747-87B4-F9BCCAA487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9aa9ff-5e02-454f-84cb-a6b138d9765e"/>
    <ds:schemaRef ds:uri="a2798e84-72af-4c09-88d1-20ad176622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26FFE2-0980-45DA-BAC7-D6AB795E363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923</TotalTime>
  <Words>1236</Words>
  <Application>Microsoft Office PowerPoint</Application>
  <PresentationFormat>On-screen Show (4:3)</PresentationFormat>
  <Paragraphs>85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PowerPoint Presentation</vt:lpstr>
      <vt:lpstr>PowerPoint Presentation</vt:lpstr>
      <vt:lpstr>PowerPoint Presentation</vt:lpstr>
      <vt:lpstr>Behaviour</vt:lpstr>
      <vt:lpstr>PowerPoint Presentation</vt:lpstr>
      <vt:lpstr>PowerPoint Presentation</vt:lpstr>
      <vt:lpstr>PowerPoint Presentation</vt:lpstr>
      <vt:lpstr>Reading at home</vt:lpstr>
      <vt:lpstr>Reading at school</vt:lpstr>
      <vt:lpstr>PowerPoint Presentation</vt:lpstr>
      <vt:lpstr>Home Learning</vt:lpstr>
      <vt:lpstr>Maths</vt:lpstr>
      <vt:lpstr>P.E &amp; Uniform</vt:lpstr>
      <vt:lpstr>Home time</vt:lpstr>
      <vt:lpstr>PowerPoint Presentation</vt:lpstr>
      <vt:lpstr>Extra info</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Foxes</dc:title>
  <dc:creator>SWilson</dc:creator>
  <cp:lastModifiedBy>Anna Ansermoz</cp:lastModifiedBy>
  <cp:revision>169</cp:revision>
  <dcterms:created xsi:type="dcterms:W3CDTF">2014-09-07T15:35:09Z</dcterms:created>
  <dcterms:modified xsi:type="dcterms:W3CDTF">2025-09-14T19:45:07Z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0x0101009DE271589024F340B9E2A34F467F5F73</vt:lpwstr>
  </property>
</Properties>
</file>