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79" r:id="rId3"/>
    <p:sldId id="281" r:id="rId4"/>
    <p:sldId id="258" r:id="rId5"/>
    <p:sldId id="269" r:id="rId6"/>
    <p:sldId id="274" r:id="rId7"/>
    <p:sldId id="270" r:id="rId8"/>
    <p:sldId id="283" r:id="rId9"/>
    <p:sldId id="263" r:id="rId10"/>
    <p:sldId id="272" r:id="rId11"/>
    <p:sldId id="260" r:id="rId12"/>
    <p:sldId id="265" r:id="rId13"/>
    <p:sldId id="266" r:id="rId14"/>
    <p:sldId id="267" r:id="rId15"/>
    <p:sldId id="268"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78" d="100"/>
          <a:sy n="78" d="100"/>
        </p:scale>
        <p:origin x="1603"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Somers" userId="d40ace3d-d37f-4efd-b271-28c8903c7ec2" providerId="ADAL" clId="{0D56F8E4-5E70-48F4-9FC4-AF3425371714}"/>
    <pc:docChg chg="custSel modSld">
      <pc:chgData name="James  Somers" userId="d40ace3d-d37f-4efd-b271-28c8903c7ec2" providerId="ADAL" clId="{0D56F8E4-5E70-48F4-9FC4-AF3425371714}" dt="2023-09-13T21:30:31.335" v="1159" actId="20577"/>
      <pc:docMkLst>
        <pc:docMk/>
      </pc:docMkLst>
      <pc:sldChg chg="modSp mod">
        <pc:chgData name="James  Somers" userId="d40ace3d-d37f-4efd-b271-28c8903c7ec2" providerId="ADAL" clId="{0D56F8E4-5E70-48F4-9FC4-AF3425371714}" dt="2023-09-06T21:07:56.470" v="391" actId="20577"/>
        <pc:sldMkLst>
          <pc:docMk/>
          <pc:sldMk cId="3642619948" sldId="260"/>
        </pc:sldMkLst>
        <pc:spChg chg="mod">
          <ac:chgData name="James  Somers" userId="d40ace3d-d37f-4efd-b271-28c8903c7ec2" providerId="ADAL" clId="{0D56F8E4-5E70-48F4-9FC4-AF3425371714}" dt="2023-09-06T21:07:56.470" v="391" actId="20577"/>
          <ac:spMkLst>
            <pc:docMk/>
            <pc:sldMk cId="3642619948" sldId="260"/>
            <ac:spMk id="3" creationId="{00000000-0000-0000-0000-000000000000}"/>
          </ac:spMkLst>
        </pc:spChg>
        <pc:spChg chg="mod">
          <ac:chgData name="James  Somers" userId="d40ace3d-d37f-4efd-b271-28c8903c7ec2" providerId="ADAL" clId="{0D56F8E4-5E70-48F4-9FC4-AF3425371714}" dt="2023-09-06T21:07:30.522" v="333" actId="20577"/>
          <ac:spMkLst>
            <pc:docMk/>
            <pc:sldMk cId="3642619948" sldId="260"/>
            <ac:spMk id="6" creationId="{00000000-0000-0000-0000-000000000000}"/>
          </ac:spMkLst>
        </pc:spChg>
      </pc:sldChg>
      <pc:sldChg chg="modSp mod">
        <pc:chgData name="James  Somers" userId="d40ace3d-d37f-4efd-b271-28c8903c7ec2" providerId="ADAL" clId="{0D56F8E4-5E70-48F4-9FC4-AF3425371714}" dt="2023-09-13T21:28:30.964" v="1127" actId="20577"/>
        <pc:sldMkLst>
          <pc:docMk/>
          <pc:sldMk cId="107455430" sldId="263"/>
        </pc:sldMkLst>
        <pc:spChg chg="mod">
          <ac:chgData name="James  Somers" userId="d40ace3d-d37f-4efd-b271-28c8903c7ec2" providerId="ADAL" clId="{0D56F8E4-5E70-48F4-9FC4-AF3425371714}" dt="2023-09-13T21:28:30.964" v="1127" actId="20577"/>
          <ac:spMkLst>
            <pc:docMk/>
            <pc:sldMk cId="107455430" sldId="263"/>
            <ac:spMk id="3" creationId="{00000000-0000-0000-0000-000000000000}"/>
          </ac:spMkLst>
        </pc:spChg>
      </pc:sldChg>
      <pc:sldChg chg="modSp mod">
        <pc:chgData name="James  Somers" userId="d40ace3d-d37f-4efd-b271-28c8903c7ec2" providerId="ADAL" clId="{0D56F8E4-5E70-48F4-9FC4-AF3425371714}" dt="2023-09-13T21:29:36.082" v="1157" actId="20577"/>
        <pc:sldMkLst>
          <pc:docMk/>
          <pc:sldMk cId="89929483" sldId="265"/>
        </pc:sldMkLst>
        <pc:spChg chg="mod">
          <ac:chgData name="James  Somers" userId="d40ace3d-d37f-4efd-b271-28c8903c7ec2" providerId="ADAL" clId="{0D56F8E4-5E70-48F4-9FC4-AF3425371714}" dt="2023-09-13T21:29:36.082" v="1157" actId="20577"/>
          <ac:spMkLst>
            <pc:docMk/>
            <pc:sldMk cId="89929483" sldId="265"/>
            <ac:spMk id="7" creationId="{00000000-0000-0000-0000-000000000000}"/>
          </ac:spMkLst>
        </pc:spChg>
      </pc:sldChg>
      <pc:sldChg chg="modSp mod">
        <pc:chgData name="James  Somers" userId="d40ace3d-d37f-4efd-b271-28c8903c7ec2" providerId="ADAL" clId="{0D56F8E4-5E70-48F4-9FC4-AF3425371714}" dt="2023-09-13T21:30:31.335" v="1159" actId="20577"/>
        <pc:sldMkLst>
          <pc:docMk/>
          <pc:sldMk cId="2077380703" sldId="266"/>
        </pc:sldMkLst>
        <pc:spChg chg="mod">
          <ac:chgData name="James  Somers" userId="d40ace3d-d37f-4efd-b271-28c8903c7ec2" providerId="ADAL" clId="{0D56F8E4-5E70-48F4-9FC4-AF3425371714}" dt="2023-09-06T21:05:34.143" v="300" actId="14100"/>
          <ac:spMkLst>
            <pc:docMk/>
            <pc:sldMk cId="2077380703" sldId="266"/>
            <ac:spMk id="2" creationId="{00000000-0000-0000-0000-000000000000}"/>
          </ac:spMkLst>
        </pc:spChg>
        <pc:spChg chg="mod">
          <ac:chgData name="James  Somers" userId="d40ace3d-d37f-4efd-b271-28c8903c7ec2" providerId="ADAL" clId="{0D56F8E4-5E70-48F4-9FC4-AF3425371714}" dt="2023-09-13T21:30:31.335" v="1159" actId="20577"/>
          <ac:spMkLst>
            <pc:docMk/>
            <pc:sldMk cId="2077380703" sldId="266"/>
            <ac:spMk id="3" creationId="{00000000-0000-0000-0000-000000000000}"/>
          </ac:spMkLst>
        </pc:spChg>
      </pc:sldChg>
      <pc:sldChg chg="modSp mod">
        <pc:chgData name="James  Somers" userId="d40ace3d-d37f-4efd-b271-28c8903c7ec2" providerId="ADAL" clId="{0D56F8E4-5E70-48F4-9FC4-AF3425371714}" dt="2023-09-13T21:22:07.792" v="522" actId="20577"/>
        <pc:sldMkLst>
          <pc:docMk/>
          <pc:sldMk cId="4047080585" sldId="269"/>
        </pc:sldMkLst>
        <pc:spChg chg="mod">
          <ac:chgData name="James  Somers" userId="d40ace3d-d37f-4efd-b271-28c8903c7ec2" providerId="ADAL" clId="{0D56F8E4-5E70-48F4-9FC4-AF3425371714}" dt="2023-09-06T20:52:41.575" v="1" actId="1076"/>
          <ac:spMkLst>
            <pc:docMk/>
            <pc:sldMk cId="4047080585" sldId="269"/>
            <ac:spMk id="7" creationId="{00000000-0000-0000-0000-000000000000}"/>
          </ac:spMkLst>
        </pc:spChg>
        <pc:spChg chg="mod">
          <ac:chgData name="James  Somers" userId="d40ace3d-d37f-4efd-b271-28c8903c7ec2" providerId="ADAL" clId="{0D56F8E4-5E70-48F4-9FC4-AF3425371714}" dt="2023-09-13T21:22:07.792" v="522" actId="20577"/>
          <ac:spMkLst>
            <pc:docMk/>
            <pc:sldMk cId="4047080585" sldId="269"/>
            <ac:spMk id="9" creationId="{00000000-0000-0000-0000-000000000000}"/>
          </ac:spMkLst>
        </pc:spChg>
      </pc:sldChg>
      <pc:sldChg chg="modSp mod">
        <pc:chgData name="James  Somers" userId="d40ace3d-d37f-4efd-b271-28c8903c7ec2" providerId="ADAL" clId="{0D56F8E4-5E70-48F4-9FC4-AF3425371714}" dt="2023-09-13T21:25:39.234" v="783" actId="20577"/>
        <pc:sldMkLst>
          <pc:docMk/>
          <pc:sldMk cId="3117861961" sldId="270"/>
        </pc:sldMkLst>
        <pc:spChg chg="mod">
          <ac:chgData name="James  Somers" userId="d40ace3d-d37f-4efd-b271-28c8903c7ec2" providerId="ADAL" clId="{0D56F8E4-5E70-48F4-9FC4-AF3425371714}" dt="2023-09-13T21:25:39.234" v="783" actId="20577"/>
          <ac:spMkLst>
            <pc:docMk/>
            <pc:sldMk cId="3117861961" sldId="270"/>
            <ac:spMk id="3" creationId="{00000000-0000-0000-0000-000000000000}"/>
          </ac:spMkLst>
        </pc:spChg>
      </pc:sldChg>
      <pc:sldChg chg="modSp mod">
        <pc:chgData name="James  Somers" userId="d40ace3d-d37f-4efd-b271-28c8903c7ec2" providerId="ADAL" clId="{0D56F8E4-5E70-48F4-9FC4-AF3425371714}" dt="2023-09-13T21:28:57.622" v="1144" actId="20577"/>
        <pc:sldMkLst>
          <pc:docMk/>
          <pc:sldMk cId="1596121704" sldId="272"/>
        </pc:sldMkLst>
        <pc:spChg chg="mod">
          <ac:chgData name="James  Somers" userId="d40ace3d-d37f-4efd-b271-28c8903c7ec2" providerId="ADAL" clId="{0D56F8E4-5E70-48F4-9FC4-AF3425371714}" dt="2023-09-13T21:28:57.622" v="1144" actId="20577"/>
          <ac:spMkLst>
            <pc:docMk/>
            <pc:sldMk cId="1596121704" sldId="272"/>
            <ac:spMk id="3" creationId="{00000000-0000-0000-0000-000000000000}"/>
          </ac:spMkLst>
        </pc:spChg>
      </pc:sldChg>
      <pc:sldChg chg="modSp mod">
        <pc:chgData name="James  Somers" userId="d40ace3d-d37f-4efd-b271-28c8903c7ec2" providerId="ADAL" clId="{0D56F8E4-5E70-48F4-9FC4-AF3425371714}" dt="2023-09-13T21:23:04.243" v="557" actId="20577"/>
        <pc:sldMkLst>
          <pc:docMk/>
          <pc:sldMk cId="1186392371" sldId="274"/>
        </pc:sldMkLst>
        <pc:spChg chg="mod">
          <ac:chgData name="James  Somers" userId="d40ace3d-d37f-4efd-b271-28c8903c7ec2" providerId="ADAL" clId="{0D56F8E4-5E70-48F4-9FC4-AF3425371714}" dt="2023-09-13T21:23:04.243" v="557" actId="20577"/>
          <ac:spMkLst>
            <pc:docMk/>
            <pc:sldMk cId="1186392371" sldId="274"/>
            <ac:spMk id="5" creationId="{00000000-0000-0000-0000-000000000000}"/>
          </ac:spMkLst>
        </pc:spChg>
      </pc:sldChg>
      <pc:sldChg chg="modSp mod">
        <pc:chgData name="James  Somers" userId="d40ace3d-d37f-4efd-b271-28c8903c7ec2" providerId="ADAL" clId="{0D56F8E4-5E70-48F4-9FC4-AF3425371714}" dt="2023-09-13T21:19:48.079" v="427" actId="20577"/>
        <pc:sldMkLst>
          <pc:docMk/>
          <pc:sldMk cId="1087655281" sldId="279"/>
        </pc:sldMkLst>
        <pc:spChg chg="mod">
          <ac:chgData name="James  Somers" userId="d40ace3d-d37f-4efd-b271-28c8903c7ec2" providerId="ADAL" clId="{0D56F8E4-5E70-48F4-9FC4-AF3425371714}" dt="2023-09-13T21:19:48.079" v="427" actId="20577"/>
          <ac:spMkLst>
            <pc:docMk/>
            <pc:sldMk cId="1087655281" sldId="279"/>
            <ac:spMk id="2" creationId="{00000000-0000-0000-0000-000000000000}"/>
          </ac:spMkLst>
        </pc:spChg>
      </pc:sldChg>
      <pc:sldChg chg="modSp mod">
        <pc:chgData name="James  Somers" userId="d40ace3d-d37f-4efd-b271-28c8903c7ec2" providerId="ADAL" clId="{0D56F8E4-5E70-48F4-9FC4-AF3425371714}" dt="2023-09-13T21:20:42.144" v="485" actId="6549"/>
        <pc:sldMkLst>
          <pc:docMk/>
          <pc:sldMk cId="83148071" sldId="281"/>
        </pc:sldMkLst>
        <pc:spChg chg="mod">
          <ac:chgData name="James  Somers" userId="d40ace3d-d37f-4efd-b271-28c8903c7ec2" providerId="ADAL" clId="{0D56F8E4-5E70-48F4-9FC4-AF3425371714}" dt="2023-09-13T21:20:42.144" v="485" actId="6549"/>
          <ac:spMkLst>
            <pc:docMk/>
            <pc:sldMk cId="83148071" sldId="281"/>
            <ac:spMk id="2" creationId="{00000000-0000-0000-0000-000000000000}"/>
          </ac:spMkLst>
        </pc:spChg>
      </pc:sldChg>
      <pc:sldChg chg="modSp mod">
        <pc:chgData name="James  Somers" userId="d40ace3d-d37f-4efd-b271-28c8903c7ec2" providerId="ADAL" clId="{0D56F8E4-5E70-48F4-9FC4-AF3425371714}" dt="2023-09-13T21:27:23.688" v="977" actId="20577"/>
        <pc:sldMkLst>
          <pc:docMk/>
          <pc:sldMk cId="1588831329" sldId="283"/>
        </pc:sldMkLst>
        <pc:spChg chg="mod">
          <ac:chgData name="James  Somers" userId="d40ace3d-d37f-4efd-b271-28c8903c7ec2" providerId="ADAL" clId="{0D56F8E4-5E70-48F4-9FC4-AF3425371714}" dt="2023-09-13T21:27:23.688" v="977" actId="20577"/>
          <ac:spMkLst>
            <pc:docMk/>
            <pc:sldMk cId="1588831329" sldId="283"/>
            <ac:spMk id="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40911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30303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57527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372674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4124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11377620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3427416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189962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63860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t>13/09/2023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1189441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B4E3F2-8F6A-4C80-B9C2-B553DC34A643}"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797921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B4E3F2-8F6A-4C80-B9C2-B553DC34A643}" type="datetimeFigureOut">
              <a:rPr lang="en-GB" smtClean="0"/>
              <a:t>13/09/2023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97386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B4E3F2-8F6A-4C80-B9C2-B553DC34A643}" type="datetimeFigureOut">
              <a:rPr lang="en-GB" smtClean="0"/>
              <a:t>13/09/2023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60599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B4E3F2-8F6A-4C80-B9C2-B553DC34A643}" type="datetimeFigureOut">
              <a:rPr lang="en-GB" smtClean="0"/>
              <a:t>13/09/2023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77466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2B4E3F2-8F6A-4C80-B9C2-B553DC34A643}"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1022882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2B4E3F2-8F6A-4C80-B9C2-B553DC34A643}" type="datetimeFigureOut">
              <a:rPr lang="en-GB" smtClean="0"/>
              <a:t>13/09/2023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967E6-8BCE-4D63-A332-4CAE64FE33C5}" type="slidenum">
              <a:rPr lang="en-GB" smtClean="0"/>
              <a:t>‹#›</a:t>
            </a:fld>
            <a:endParaRPr lang="en-GB"/>
          </a:p>
        </p:txBody>
      </p:sp>
    </p:spTree>
    <p:extLst>
      <p:ext uri="{BB962C8B-B14F-4D97-AF65-F5344CB8AC3E}">
        <p14:creationId xmlns:p14="http://schemas.microsoft.com/office/powerpoint/2010/main" val="2679517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B4E3F2-8F6A-4C80-B9C2-B553DC34A643}" type="datetimeFigureOut">
              <a:rPr lang="en-GB" smtClean="0"/>
              <a:t>13/09/2023</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68967E6-8BCE-4D63-A332-4CAE64FE33C5}" type="slidenum">
              <a:rPr lang="en-GB" smtClean="0"/>
              <a:t>‹#›</a:t>
            </a:fld>
            <a:endParaRPr lang="en-GB"/>
          </a:p>
        </p:txBody>
      </p:sp>
    </p:spTree>
    <p:extLst>
      <p:ext uri="{BB962C8B-B14F-4D97-AF65-F5344CB8AC3E}">
        <p14:creationId xmlns:p14="http://schemas.microsoft.com/office/powerpoint/2010/main" val="1893031670"/>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7077"/>
            <a:ext cx="6624736" cy="313932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Welcome to Dragonflies class</a:t>
            </a:r>
          </a:p>
        </p:txBody>
      </p:sp>
      <p:sp>
        <p:nvSpPr>
          <p:cNvPr id="3" name="Content Placeholder 2"/>
          <p:cNvSpPr txBox="1">
            <a:spLocks/>
          </p:cNvSpPr>
          <p:nvPr/>
        </p:nvSpPr>
        <p:spPr>
          <a:xfrm>
            <a:off x="827584" y="3068960"/>
            <a:ext cx="7125112" cy="277376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GB" sz="2800" dirty="0">
                <a:solidFill>
                  <a:schemeClr val="tx1"/>
                </a:solidFill>
                <a:latin typeface="Calibri" panose="020F0502020204030204" pitchFamily="34" charset="0"/>
                <a:cs typeface="Calibri" panose="020F0502020204030204" pitchFamily="34" charset="0"/>
              </a:rPr>
              <a:t>Mr Somers</a:t>
            </a:r>
          </a:p>
          <a:p>
            <a:pPr algn="l"/>
            <a:r>
              <a:rPr lang="en-GB" sz="2800" dirty="0">
                <a:solidFill>
                  <a:schemeClr val="tx1"/>
                </a:solidFill>
                <a:latin typeface="Calibri" panose="020F0502020204030204" pitchFamily="34" charset="0"/>
                <a:cs typeface="Calibri" panose="020F0502020204030204" pitchFamily="34" charset="0"/>
              </a:rPr>
              <a:t>Mrs Wills</a:t>
            </a:r>
          </a:p>
        </p:txBody>
      </p:sp>
    </p:spTree>
    <p:extLst>
      <p:ext uri="{BB962C8B-B14F-4D97-AF65-F5344CB8AC3E}">
        <p14:creationId xmlns:p14="http://schemas.microsoft.com/office/powerpoint/2010/main" val="3856785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1628800"/>
            <a:ext cx="6779763" cy="3600400"/>
          </a:xfrm>
        </p:spPr>
        <p:txBody>
          <a:bodyPr>
            <a:normAutofit/>
          </a:bodyPr>
          <a:lstStyle/>
          <a:p>
            <a:pPr marL="342900" indent="-342900">
              <a:buFont typeface="Wingdings" panose="05000000000000000000" pitchFamily="2" charset="2"/>
              <a:buChar char="Ø"/>
            </a:pPr>
            <a:r>
              <a:rPr lang="en-GB" dirty="0">
                <a:solidFill>
                  <a:schemeClr val="tx1"/>
                </a:solidFill>
                <a:latin typeface="Comic Sans MS" panose="030F0702030302020204" pitchFamily="66" charset="0"/>
              </a:rPr>
              <a:t>By then end of Year One the children should be able to count in 2s, 5s and 10s forwards and backwards. By the end of Year Two they will also be able to count in 3s and recite the 2, 5 and 10 times tables. </a:t>
            </a:r>
          </a:p>
          <a:p>
            <a:pPr marL="342900" indent="-342900">
              <a:buFont typeface="Wingdings" panose="05000000000000000000" pitchFamily="2" charset="2"/>
              <a:buChar char="Ø"/>
            </a:pPr>
            <a:r>
              <a:rPr lang="en-GB" dirty="0">
                <a:solidFill>
                  <a:schemeClr val="tx1"/>
                </a:solidFill>
                <a:latin typeface="Comic Sans MS" panose="030F0702030302020204" pitchFamily="66" charset="0"/>
              </a:rPr>
              <a:t>Have a look at the calculation policy on the school website to see the different stages, especially addition and subtraction. </a:t>
            </a:r>
          </a:p>
          <a:p>
            <a:pPr marL="342900" indent="-342900">
              <a:buFont typeface="Wingdings" panose="05000000000000000000" pitchFamily="2" charset="2"/>
              <a:buChar char="Ø"/>
            </a:pPr>
            <a:r>
              <a:rPr lang="en-GB" dirty="0">
                <a:solidFill>
                  <a:schemeClr val="tx1"/>
                </a:solidFill>
                <a:latin typeface="Comic Sans MS" panose="030F0702030302020204" pitchFamily="66" charset="0"/>
              </a:rPr>
              <a:t>In Year Two the children start to exchange and carry tens.</a:t>
            </a:r>
          </a:p>
          <a:p>
            <a:endParaRPr lang="en-GB" dirty="0">
              <a:solidFill>
                <a:schemeClr val="tx1"/>
              </a:solidFill>
              <a:latin typeface="Calibri" panose="020F0502020204030204" pitchFamily="34" charset="0"/>
              <a:cs typeface="Calibri" panose="020F0502020204030204" pitchFamily="34" charset="0"/>
            </a:endParaRPr>
          </a:p>
        </p:txBody>
      </p:sp>
      <p:sp>
        <p:nvSpPr>
          <p:cNvPr id="8" name="Title 7"/>
          <p:cNvSpPr>
            <a:spLocks noGrp="1"/>
          </p:cNvSpPr>
          <p:nvPr>
            <p:ph type="title"/>
          </p:nvPr>
        </p:nvSpPr>
        <p:spPr>
          <a:xfrm>
            <a:off x="683568" y="171186"/>
            <a:ext cx="2162202" cy="1098449"/>
          </a:xfrm>
        </p:spPr>
        <p:txBody>
          <a:bodyPr/>
          <a:lstStyle/>
          <a:p>
            <a:r>
              <a:rPr lang="en-GB" dirty="0"/>
              <a:t>Maths</a:t>
            </a:r>
          </a:p>
        </p:txBody>
      </p:sp>
    </p:spTree>
    <p:extLst>
      <p:ext uri="{BB962C8B-B14F-4D97-AF65-F5344CB8AC3E}">
        <p14:creationId xmlns:p14="http://schemas.microsoft.com/office/powerpoint/2010/main" val="1596121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70966"/>
            <a:ext cx="6768752" cy="5126090"/>
          </a:xfrm>
        </p:spPr>
        <p:txBody>
          <a:bodyPr>
            <a:normAutofit/>
          </a:bodyPr>
          <a:lstStyle/>
          <a:p>
            <a:r>
              <a:rPr lang="en-GB" sz="2000" b="0" dirty="0">
                <a:latin typeface="Comic Sans MS" panose="030F0702030302020204" pitchFamily="66" charset="0"/>
              </a:rPr>
              <a:t>PE for </a:t>
            </a:r>
            <a:r>
              <a:rPr lang="en-GB" sz="2000" dirty="0">
                <a:latin typeface="Comic Sans MS" panose="030F0702030302020204" pitchFamily="66" charset="0"/>
              </a:rPr>
              <a:t>Dragonflies</a:t>
            </a:r>
            <a:r>
              <a:rPr lang="en-GB" sz="2000" b="0" dirty="0">
                <a:latin typeface="Comic Sans MS" panose="030F0702030302020204" pitchFamily="66" charset="0"/>
              </a:rPr>
              <a:t> takes place on </a:t>
            </a:r>
            <a:r>
              <a:rPr lang="en-GB" sz="2000" dirty="0">
                <a:solidFill>
                  <a:srgbClr val="FF0000"/>
                </a:solidFill>
                <a:latin typeface="Comic Sans MS" panose="030F0702030302020204" pitchFamily="66" charset="0"/>
              </a:rPr>
              <a:t>Tuesday</a:t>
            </a:r>
            <a:r>
              <a:rPr lang="en-GB" sz="2000" b="0" dirty="0">
                <a:solidFill>
                  <a:srgbClr val="FF0000"/>
                </a:solidFill>
                <a:latin typeface="Comic Sans MS" panose="030F0702030302020204" pitchFamily="66" charset="0"/>
              </a:rPr>
              <a:t> and Friday </a:t>
            </a:r>
            <a:r>
              <a:rPr lang="en-GB" sz="2000" b="0" dirty="0">
                <a:latin typeface="Comic Sans MS" panose="030F0702030302020204" pitchFamily="66" charset="0"/>
              </a:rPr>
              <a:t>afternoons. Please make sure your child comes to school in their PE kit.</a:t>
            </a:r>
          </a:p>
          <a:p>
            <a:r>
              <a:rPr lang="en-GB" sz="2000" b="0" dirty="0">
                <a:latin typeface="Comic Sans MS" panose="030F0702030302020204" pitchFamily="66" charset="0"/>
              </a:rPr>
              <a:t>Children should avoid wearing earrings on PE days, or they need to be able to remove the earrings themselves or wear tape.</a:t>
            </a:r>
          </a:p>
          <a:p>
            <a:r>
              <a:rPr lang="en-GB" sz="2000" b="0" dirty="0">
                <a:latin typeface="Comic Sans MS" panose="030F0702030302020204" pitchFamily="66" charset="0"/>
              </a:rPr>
              <a:t>Long hair must be tied back, please ensure they have a hair band if necessary. I have spares </a:t>
            </a:r>
            <a:r>
              <a:rPr lang="en-GB" sz="2000" dirty="0">
                <a:latin typeface="Comic Sans MS" panose="030F0702030302020204" pitchFamily="66" charset="0"/>
              </a:rPr>
              <a:t>just in case. </a:t>
            </a:r>
          </a:p>
          <a:p>
            <a:r>
              <a:rPr lang="en-GB" sz="2000" dirty="0">
                <a:latin typeface="Comic Sans MS" panose="030F0702030302020204" pitchFamily="66" charset="0"/>
              </a:rPr>
              <a:t>All uniform to </a:t>
            </a:r>
            <a:r>
              <a:rPr lang="en-GB" sz="2000">
                <a:latin typeface="Comic Sans MS" panose="030F0702030302020204" pitchFamily="66" charset="0"/>
              </a:rPr>
              <a:t>be named. </a:t>
            </a:r>
            <a:endParaRPr lang="en-GB" sz="2000" dirty="0">
              <a:latin typeface="HfW cursive" panose="00000500000000000000" pitchFamily="2" charset="0"/>
            </a:endParaRPr>
          </a:p>
        </p:txBody>
      </p:sp>
      <p:sp>
        <p:nvSpPr>
          <p:cNvPr id="6" name="Title 1"/>
          <p:cNvSpPr>
            <a:spLocks noGrp="1"/>
          </p:cNvSpPr>
          <p:nvPr>
            <p:ph type="title"/>
          </p:nvPr>
        </p:nvSpPr>
        <p:spPr>
          <a:xfrm>
            <a:off x="467544" y="350166"/>
            <a:ext cx="6347713" cy="1320800"/>
          </a:xfrm>
        </p:spPr>
        <p:txBody>
          <a:bodyPr/>
          <a:lstStyle/>
          <a:p>
            <a:r>
              <a:rPr lang="en-GB" dirty="0">
                <a:latin typeface="Calibri" panose="020F0502020204030204" pitchFamily="34" charset="0"/>
                <a:cs typeface="Calibri" panose="020F0502020204030204" pitchFamily="34" charset="0"/>
              </a:rPr>
              <a:t>P.E &amp; Uniform</a:t>
            </a:r>
          </a:p>
        </p:txBody>
      </p:sp>
    </p:spTree>
    <p:extLst>
      <p:ext uri="{BB962C8B-B14F-4D97-AF65-F5344CB8AC3E}">
        <p14:creationId xmlns:p14="http://schemas.microsoft.com/office/powerpoint/2010/main" val="3642619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 time</a:t>
            </a:r>
          </a:p>
        </p:txBody>
      </p:sp>
      <p:sp>
        <p:nvSpPr>
          <p:cNvPr id="7" name="Content Placeholder 2"/>
          <p:cNvSpPr>
            <a:spLocks noGrp="1"/>
          </p:cNvSpPr>
          <p:nvPr>
            <p:ph idx="1"/>
          </p:nvPr>
        </p:nvSpPr>
        <p:spPr>
          <a:xfrm>
            <a:off x="251520" y="1484784"/>
            <a:ext cx="7056784" cy="5616624"/>
          </a:xfrm>
        </p:spPr>
        <p:txBody>
          <a:bodyPr>
            <a:normAutofit/>
          </a:bodyPr>
          <a:lstStyle/>
          <a:p>
            <a:r>
              <a:rPr lang="en-GB" sz="2000" b="0" dirty="0">
                <a:latin typeface="Comic Sans MS" panose="030F0702030302020204" pitchFamily="66" charset="0"/>
              </a:rPr>
              <a:t>You can enter the playground </a:t>
            </a:r>
            <a:r>
              <a:rPr lang="en-GB" sz="2000" dirty="0">
                <a:latin typeface="Comic Sans MS" panose="030F0702030302020204" pitchFamily="66" charset="0"/>
              </a:rPr>
              <a:t>when the gate is open. </a:t>
            </a:r>
            <a:endParaRPr lang="en-GB" sz="2000" b="0" dirty="0">
              <a:latin typeface="Comic Sans MS" panose="030F0702030302020204" pitchFamily="66" charset="0"/>
            </a:endParaRPr>
          </a:p>
          <a:p>
            <a:r>
              <a:rPr lang="en-GB" sz="2000" b="0" dirty="0">
                <a:latin typeface="Comic Sans MS" panose="030F0702030302020204" pitchFamily="66" charset="0"/>
              </a:rPr>
              <a:t>The children will be dismissed at 3.20pm.</a:t>
            </a:r>
          </a:p>
          <a:p>
            <a:r>
              <a:rPr lang="en-GB" sz="2000" b="0" dirty="0">
                <a:latin typeface="Comic Sans MS" panose="030F0702030302020204" pitchFamily="66" charset="0"/>
              </a:rPr>
              <a:t>We </a:t>
            </a:r>
            <a:r>
              <a:rPr lang="en-US" sz="2000" b="0" dirty="0">
                <a:latin typeface="Comic Sans MS" panose="030F0702030302020204" pitchFamily="66" charset="0"/>
              </a:rPr>
              <a:t>will not allow a child to go with another adult unless it has been previously arranged with us, or the office have been informed. If you have forgotten, the school will phone you to confirm.</a:t>
            </a:r>
          </a:p>
          <a:p>
            <a:r>
              <a:rPr lang="en-US" sz="2000" b="0" dirty="0">
                <a:latin typeface="Comic Sans MS" panose="030F0702030302020204" pitchFamily="66" charset="0"/>
              </a:rPr>
              <a:t>If this is a regular arrangement, please let me know.</a:t>
            </a:r>
          </a:p>
          <a:p>
            <a:r>
              <a:rPr lang="en-US" sz="2000" b="0" dirty="0">
                <a:latin typeface="Comic Sans MS" panose="030F0702030302020204" pitchFamily="66" charset="0"/>
              </a:rPr>
              <a:t>Please wait until your child has indicated that they have seen you</a:t>
            </a:r>
            <a:r>
              <a:rPr lang="en-US" sz="2000" dirty="0">
                <a:latin typeface="Comic Sans MS" panose="030F0702030302020204" pitchFamily="66" charset="0"/>
              </a:rPr>
              <a:t>. </a:t>
            </a:r>
          </a:p>
          <a:p>
            <a:r>
              <a:rPr lang="en-US" sz="2000" b="0" dirty="0">
                <a:latin typeface="Comic Sans MS" panose="030F0702030302020204" pitchFamily="66" charset="0"/>
              </a:rPr>
              <a:t>Please no dogs on the playground. </a:t>
            </a:r>
            <a:endParaRPr lang="en-US" sz="2400" b="0" dirty="0">
              <a:latin typeface="Comic Sans MS" panose="030F0702030302020204" pitchFamily="66" charset="0"/>
            </a:endParaRPr>
          </a:p>
          <a:p>
            <a:endParaRPr lang="en-US" b="0" dirty="0">
              <a:latin typeface="HfW cursive" panose="00000500000000000000" pitchFamily="2" charset="0"/>
            </a:endParaRPr>
          </a:p>
          <a:p>
            <a:pPr marL="0" indent="0">
              <a:buNone/>
            </a:pPr>
            <a:endParaRPr lang="en-US" b="0" dirty="0">
              <a:latin typeface="HfW cursive" panose="00000500000000000000" pitchFamily="2" charset="0"/>
            </a:endParaRPr>
          </a:p>
          <a:p>
            <a:endParaRPr lang="en-US" b="0" dirty="0">
              <a:latin typeface="HfW cursive" panose="00000500000000000000" pitchFamily="2" charset="0"/>
            </a:endParaRPr>
          </a:p>
          <a:p>
            <a:endParaRPr lang="en-GB" b="0" dirty="0">
              <a:latin typeface="HfW cursive" panose="00000500000000000000" pitchFamily="2" charset="0"/>
            </a:endParaRPr>
          </a:p>
          <a:p>
            <a:endParaRPr lang="en-GB" b="0" dirty="0">
              <a:latin typeface="HfW cursive" panose="00000500000000000000" pitchFamily="2" charset="0"/>
            </a:endParaRPr>
          </a:p>
        </p:txBody>
      </p:sp>
    </p:spTree>
    <p:extLst>
      <p:ext uri="{BB962C8B-B14F-4D97-AF65-F5344CB8AC3E}">
        <p14:creationId xmlns:p14="http://schemas.microsoft.com/office/powerpoint/2010/main" val="89929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083" y="1270000"/>
            <a:ext cx="6696744" cy="6576844"/>
          </a:xfrm>
        </p:spPr>
        <p:txBody>
          <a:bodyPr>
            <a:normAutofit/>
          </a:bodyPr>
          <a:lstStyle/>
          <a:p>
            <a:r>
              <a:rPr lang="en-GB" sz="2000" dirty="0">
                <a:latin typeface="Comic Sans MS" panose="030F0702030302020204" pitchFamily="66" charset="0"/>
              </a:rPr>
              <a:t>Children will have fruit and veg available as snack at school. If you want to bring in your own, that is fine but make sure it is a healthy snack. </a:t>
            </a:r>
            <a:endParaRPr lang="en-GB" sz="2000" b="0" dirty="0">
              <a:latin typeface="Comic Sans MS" panose="030F0702030302020204" pitchFamily="66" charset="0"/>
            </a:endParaRPr>
          </a:p>
          <a:p>
            <a:r>
              <a:rPr lang="en-GB" sz="2000" b="0" dirty="0">
                <a:latin typeface="Comic Sans MS" panose="030F0702030302020204" pitchFamily="66" charset="0"/>
              </a:rPr>
              <a:t>Prescribed medicines are only administered with parental consent. Forms at the office.</a:t>
            </a:r>
          </a:p>
          <a:p>
            <a:r>
              <a:rPr lang="en-GB" sz="2000" b="0" dirty="0">
                <a:latin typeface="Comic Sans MS" panose="030F0702030302020204" pitchFamily="66" charset="0"/>
              </a:rPr>
              <a:t>Please do not allow your child to bring in toys.</a:t>
            </a:r>
          </a:p>
          <a:p>
            <a:r>
              <a:rPr lang="en-GB" sz="2000" b="0" dirty="0">
                <a:latin typeface="Comic Sans MS" panose="030F0702030302020204" pitchFamily="66" charset="0"/>
              </a:rPr>
              <a:t>Please ensure all emergency contact details are up to date.</a:t>
            </a:r>
          </a:p>
          <a:p>
            <a:r>
              <a:rPr lang="en-GB" sz="2000" dirty="0">
                <a:latin typeface="Comic Sans MS" panose="030F0702030302020204" pitchFamily="66" charset="0"/>
              </a:rPr>
              <a:t>End of Key Stage assessments </a:t>
            </a:r>
          </a:p>
          <a:p>
            <a:pPr lvl="1"/>
            <a:r>
              <a:rPr lang="en-GB" sz="1800" dirty="0">
                <a:latin typeface="Comic Sans MS" panose="030F0702030302020204" pitchFamily="66" charset="0"/>
              </a:rPr>
              <a:t>Year 1 - Phonics screening beginning of June. </a:t>
            </a:r>
          </a:p>
          <a:p>
            <a:pPr lvl="1"/>
            <a:r>
              <a:rPr lang="en-GB" sz="1800" dirty="0">
                <a:latin typeface="Comic Sans MS" panose="030F0702030302020204" pitchFamily="66" charset="0"/>
              </a:rPr>
              <a:t>Year 2 – SATS in May</a:t>
            </a:r>
          </a:p>
          <a:p>
            <a:pPr lvl="1"/>
            <a:r>
              <a:rPr lang="en-GB" sz="1800" dirty="0">
                <a:latin typeface="Comic Sans MS" panose="030F0702030302020204" pitchFamily="66" charset="0"/>
              </a:rPr>
              <a:t>Please make sure the children have early nights during this time. </a:t>
            </a:r>
            <a:endParaRPr lang="en-GB" sz="1800" b="0" dirty="0">
              <a:latin typeface="Comic Sans MS" panose="030F0702030302020204" pitchFamily="66" charset="0"/>
            </a:endParaRPr>
          </a:p>
          <a:p>
            <a:r>
              <a:rPr lang="en-GB" sz="2000" b="0" dirty="0">
                <a:latin typeface="Comic Sans MS" panose="030F0702030302020204" pitchFamily="66" charset="0"/>
              </a:rPr>
              <a:t>Website</a:t>
            </a:r>
            <a:r>
              <a:rPr lang="en-GB" sz="2000" dirty="0">
                <a:latin typeface="Comic Sans MS" panose="030F0702030302020204" pitchFamily="66" charset="0"/>
              </a:rPr>
              <a:t> and </a:t>
            </a:r>
            <a:r>
              <a:rPr lang="en-GB" sz="2000" b="0" dirty="0">
                <a:latin typeface="Comic Sans MS" panose="030F0702030302020204" pitchFamily="66" charset="0"/>
              </a:rPr>
              <a:t>schoo</a:t>
            </a:r>
            <a:r>
              <a:rPr lang="en-GB" sz="2000" dirty="0">
                <a:latin typeface="Comic Sans MS" panose="030F0702030302020204" pitchFamily="66" charset="0"/>
              </a:rPr>
              <a:t>l Facebook </a:t>
            </a:r>
            <a:r>
              <a:rPr lang="en-GB" sz="2000" b="0" dirty="0">
                <a:latin typeface="Comic Sans MS" panose="030F0702030302020204" pitchFamily="66" charset="0"/>
              </a:rPr>
              <a:t>will be updated regularly.</a:t>
            </a:r>
            <a:endParaRPr lang="en-GB" b="0" dirty="0">
              <a:latin typeface="HfW cursive" panose="00000500000000000000" pitchFamily="2" charset="0"/>
            </a:endParaRPr>
          </a:p>
        </p:txBody>
      </p:sp>
      <p:sp>
        <p:nvSpPr>
          <p:cNvPr id="2" name="Title 1"/>
          <p:cNvSpPr>
            <a:spLocks noGrp="1"/>
          </p:cNvSpPr>
          <p:nvPr>
            <p:ph type="title"/>
          </p:nvPr>
        </p:nvSpPr>
        <p:spPr>
          <a:xfrm>
            <a:off x="609599" y="609600"/>
            <a:ext cx="6347713" cy="660400"/>
          </a:xfrm>
        </p:spPr>
        <p:txBody>
          <a:bodyPr/>
          <a:lstStyle/>
          <a:p>
            <a:r>
              <a:rPr lang="en-GB" dirty="0"/>
              <a:t>Extra info</a:t>
            </a:r>
          </a:p>
        </p:txBody>
      </p:sp>
    </p:spTree>
    <p:extLst>
      <p:ext uri="{BB962C8B-B14F-4D97-AF65-F5344CB8AC3E}">
        <p14:creationId xmlns:p14="http://schemas.microsoft.com/office/powerpoint/2010/main" val="2077380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205" y="1916832"/>
            <a:ext cx="7003210" cy="4752528"/>
          </a:xfrm>
        </p:spPr>
        <p:txBody>
          <a:bodyPr>
            <a:normAutofit/>
          </a:bodyPr>
          <a:lstStyle/>
          <a:p>
            <a:r>
              <a:rPr lang="en-US" sz="2000" b="0" dirty="0">
                <a:latin typeface="Comic Sans MS" panose="030F0702030302020204" pitchFamily="66" charset="0"/>
              </a:rPr>
              <a:t>Mornings are always busy.</a:t>
            </a:r>
          </a:p>
          <a:p>
            <a:r>
              <a:rPr lang="en-US" sz="2000" b="0" dirty="0">
                <a:latin typeface="Comic Sans MS" panose="030F0702030302020204" pitchFamily="66" charset="0"/>
              </a:rPr>
              <a:t>I’m available most days after school and can make an appointment with you to discuss </a:t>
            </a:r>
            <a:r>
              <a:rPr lang="en-US" sz="2000" b="0" u="sng" dirty="0">
                <a:latin typeface="Comic Sans MS" panose="030F0702030302020204" pitchFamily="66" charset="0"/>
              </a:rPr>
              <a:t>any</a:t>
            </a:r>
            <a:r>
              <a:rPr lang="en-US" sz="2000" b="0" dirty="0">
                <a:latin typeface="Comic Sans MS" panose="030F0702030302020204" pitchFamily="66" charset="0"/>
              </a:rPr>
              <a:t> matters or concerns. </a:t>
            </a:r>
          </a:p>
          <a:p>
            <a:r>
              <a:rPr lang="en-US" sz="2000" b="0" dirty="0">
                <a:latin typeface="Comic Sans MS" panose="030F0702030302020204" pitchFamily="66" charset="0"/>
              </a:rPr>
              <a:t>Similarly, I will contact you if we have any concerns or queries regarding your child. </a:t>
            </a:r>
          </a:p>
          <a:p>
            <a:r>
              <a:rPr lang="en-GB" sz="2000" b="0" dirty="0">
                <a:latin typeface="Comic Sans MS" panose="030F0702030302020204" pitchFamily="66" charset="0"/>
              </a:rPr>
              <a:t>Finally, if you’d like to help out at school, you are most welcome!</a:t>
            </a:r>
          </a:p>
          <a:p>
            <a:r>
              <a:rPr lang="en-GB" sz="2000" b="0" dirty="0">
                <a:latin typeface="Comic Sans MS" panose="030F0702030302020204" pitchFamily="66" charset="0"/>
              </a:rPr>
              <a:t>You must be cleared by DBS and wear a visitor badge in school - please contact the office for details.</a:t>
            </a:r>
          </a:p>
        </p:txBody>
      </p:sp>
      <p:sp>
        <p:nvSpPr>
          <p:cNvPr id="6" name="Title 7"/>
          <p:cNvSpPr txBox="1">
            <a:spLocks/>
          </p:cNvSpPr>
          <p:nvPr/>
        </p:nvSpPr>
        <p:spPr>
          <a:xfrm>
            <a:off x="305094" y="548680"/>
            <a:ext cx="6571162" cy="1080120"/>
          </a:xfrm>
          <a:prstGeom prst="rect">
            <a:avLst/>
          </a:prstGeom>
        </p:spPr>
        <p:txBody>
          <a:bodyPr vert="horz" lIns="91440" tIns="45720" rIns="91440" bIns="45720" rtlCol="0" anchor="b">
            <a:normAutofit/>
          </a:bodyPr>
          <a:lstStyle>
            <a:lvl1pPr algn="l" defTabSz="457200" rtl="0" eaLnBrk="1" latinLnBrk="0" hangingPunct="1">
              <a:spcBef>
                <a:spcPct val="0"/>
              </a:spcBef>
              <a:buNone/>
              <a:defRPr sz="40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t>Please come and talk to me</a:t>
            </a:r>
          </a:p>
        </p:txBody>
      </p:sp>
    </p:spTree>
    <p:extLst>
      <p:ext uri="{BB962C8B-B14F-4D97-AF65-F5344CB8AC3E}">
        <p14:creationId xmlns:p14="http://schemas.microsoft.com/office/powerpoint/2010/main" val="2592986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492896"/>
            <a:ext cx="7520940"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Any questions?</a:t>
            </a:r>
            <a:endPar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7460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7544" y="1988840"/>
            <a:ext cx="7344816" cy="5054082"/>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latin typeface="Comic Sans MS" panose="030F0702030302020204" pitchFamily="66" charset="0"/>
              </a:rPr>
              <a:t>The front gate opens at 8:45am to give you access to the playground and keep you safe from queuing on the road.</a:t>
            </a:r>
          </a:p>
          <a:p>
            <a:r>
              <a:rPr lang="en-GB" sz="2000" dirty="0">
                <a:latin typeface="Comic Sans MS" panose="030F0702030302020204" pitchFamily="66" charset="0"/>
              </a:rPr>
              <a:t>Doors then open at 8.50am and close at 9.00am. Please make sure they are prompt. </a:t>
            </a:r>
          </a:p>
          <a:p>
            <a:r>
              <a:rPr lang="en-GB" sz="2000" dirty="0">
                <a:latin typeface="Comic Sans MS" panose="030F0702030302020204" pitchFamily="66" charset="0"/>
              </a:rPr>
              <a:t>Me or the TA will be on the door to take any messages. </a:t>
            </a:r>
          </a:p>
          <a:p>
            <a:r>
              <a:rPr lang="en-GB" sz="2000" dirty="0">
                <a:latin typeface="Comic Sans MS" panose="030F0702030302020204" pitchFamily="66" charset="0"/>
              </a:rPr>
              <a:t>Children should enter the school independently.</a:t>
            </a:r>
          </a:p>
          <a:p>
            <a:r>
              <a:rPr lang="en-GB" sz="2000" dirty="0">
                <a:latin typeface="Comic Sans MS" panose="030F0702030302020204" pitchFamily="66" charset="0"/>
              </a:rPr>
              <a:t>Morning Checklist - Children hang their belongings on their peg, put their water bottles in the basket, put their book bag in their tray and order their lunch.</a:t>
            </a:r>
          </a:p>
          <a:p>
            <a:r>
              <a:rPr lang="en-GB" sz="2000" dirty="0">
                <a:latin typeface="Comic Sans MS" panose="030F0702030302020204" pitchFamily="66" charset="0"/>
              </a:rPr>
              <a:t>Start on a morning activity straight away.</a:t>
            </a:r>
          </a:p>
          <a:p>
            <a:pPr marL="0" indent="0">
              <a:buFont typeface="Wingdings 3" charset="2"/>
              <a:buNone/>
            </a:pPr>
            <a:endParaRPr lang="en-GB" dirty="0"/>
          </a:p>
        </p:txBody>
      </p:sp>
      <p:sp>
        <p:nvSpPr>
          <p:cNvPr id="3" name="Rectangle 2"/>
          <p:cNvSpPr/>
          <p:nvPr/>
        </p:nvSpPr>
        <p:spPr>
          <a:xfrm>
            <a:off x="-505975" y="404664"/>
            <a:ext cx="8352928"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Mornings</a:t>
            </a:r>
          </a:p>
        </p:txBody>
      </p:sp>
    </p:spTree>
    <p:extLst>
      <p:ext uri="{BB962C8B-B14F-4D97-AF65-F5344CB8AC3E}">
        <p14:creationId xmlns:p14="http://schemas.microsoft.com/office/powerpoint/2010/main" val="108765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95536" y="2636912"/>
            <a:ext cx="7125112" cy="3546449"/>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latin typeface="Comic Sans MS" panose="030F0702030302020204" pitchFamily="66" charset="0"/>
              </a:rPr>
              <a:t>All KS1 children are entitled to a free school meal. Your child can order their lunch in the mornings at school. It is a lot quicker and easier if you order online at home.</a:t>
            </a:r>
          </a:p>
          <a:p>
            <a:r>
              <a:rPr lang="en-GB" sz="2000" dirty="0">
                <a:latin typeface="Comic Sans MS" panose="030F0702030302020204" pitchFamily="66" charset="0"/>
              </a:rPr>
              <a:t>All the information you need is on the website under ‘Parent Information’.</a:t>
            </a:r>
          </a:p>
          <a:p>
            <a:r>
              <a:rPr lang="en-GB" sz="2000" dirty="0">
                <a:latin typeface="Comic Sans MS" panose="030F0702030302020204" pitchFamily="66" charset="0"/>
              </a:rPr>
              <a:t>We encourage children to bring a named bottle containing water to drink every day. These will be refilled at school if needed. </a:t>
            </a:r>
          </a:p>
          <a:p>
            <a:pPr marL="0" indent="0">
              <a:buNone/>
            </a:pPr>
            <a:endParaRPr lang="en-GB" sz="2000" dirty="0">
              <a:latin typeface="Comic Sans MS" panose="030F0702030302020204" pitchFamily="66" charset="0"/>
            </a:endParaRPr>
          </a:p>
          <a:p>
            <a:endParaRPr lang="en-GB" sz="2000" dirty="0">
              <a:latin typeface="Comic Sans MS" panose="030F0702030302020204" pitchFamily="66" charset="0"/>
            </a:endParaRPr>
          </a:p>
          <a:p>
            <a:endParaRPr lang="en-GB" sz="2000" dirty="0">
              <a:latin typeface="Comic Sans MS" panose="030F0702030302020204" pitchFamily="66" charset="0"/>
            </a:endParaRPr>
          </a:p>
        </p:txBody>
      </p:sp>
      <p:sp>
        <p:nvSpPr>
          <p:cNvPr id="3" name="Rectangle 2"/>
          <p:cNvSpPr/>
          <p:nvPr/>
        </p:nvSpPr>
        <p:spPr>
          <a:xfrm>
            <a:off x="-218372" y="404664"/>
            <a:ext cx="8352928"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Lunches</a:t>
            </a:r>
          </a:p>
        </p:txBody>
      </p:sp>
    </p:spTree>
    <p:extLst>
      <p:ext uri="{BB962C8B-B14F-4D97-AF65-F5344CB8AC3E}">
        <p14:creationId xmlns:p14="http://schemas.microsoft.com/office/powerpoint/2010/main" val="83148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p:cNvSpPr txBox="1">
            <a:spLocks/>
          </p:cNvSpPr>
          <p:nvPr/>
        </p:nvSpPr>
        <p:spPr>
          <a:xfrm>
            <a:off x="231240" y="908720"/>
            <a:ext cx="6347713" cy="54006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600" dirty="0">
                <a:latin typeface="Calibri" panose="020F0502020204030204" pitchFamily="34" charset="0"/>
                <a:cs typeface="Calibri" panose="020F0502020204030204" pitchFamily="34" charset="0"/>
              </a:rPr>
              <a:t>At the start of the year the class write their own charter, detailing the behaviour everyone has the responsibility to uphold.</a:t>
            </a:r>
          </a:p>
          <a:p>
            <a:r>
              <a:rPr lang="en-GB" sz="2600" dirty="0">
                <a:latin typeface="Calibri" panose="020F0502020204030204" pitchFamily="34" charset="0"/>
                <a:cs typeface="Calibri" panose="020F0502020204030204" pitchFamily="34" charset="0"/>
              </a:rPr>
              <a:t>We are taking on a relational approach where building relationships and ensuring safety are key.</a:t>
            </a:r>
          </a:p>
          <a:p>
            <a:r>
              <a:rPr lang="en-GB" sz="2600" dirty="0">
                <a:latin typeface="Calibri" panose="020F0502020204030204" pitchFamily="34" charset="0"/>
                <a:cs typeface="Calibri" panose="020F0502020204030204" pitchFamily="34" charset="0"/>
              </a:rPr>
              <a:t>Firm boundaries are created to keep children happy and safe. </a:t>
            </a:r>
          </a:p>
          <a:p>
            <a:r>
              <a:rPr lang="en-GB" sz="2600" dirty="0">
                <a:latin typeface="Calibri" panose="020F0502020204030204" pitchFamily="34" charset="0"/>
                <a:cs typeface="Calibri" panose="020F0502020204030204" pitchFamily="34" charset="0"/>
              </a:rPr>
              <a:t>Any incidents are taken very seriously and often dealt with in a restorative and reparative way so that children can learn from their mistakes and repair any harm. </a:t>
            </a:r>
            <a:endParaRPr lang="en-GB" dirty="0"/>
          </a:p>
        </p:txBody>
      </p:sp>
      <p:sp>
        <p:nvSpPr>
          <p:cNvPr id="10" name="Title 1"/>
          <p:cNvSpPr>
            <a:spLocks noGrp="1"/>
          </p:cNvSpPr>
          <p:nvPr>
            <p:ph type="title"/>
          </p:nvPr>
        </p:nvSpPr>
        <p:spPr>
          <a:xfrm>
            <a:off x="231240" y="95409"/>
            <a:ext cx="6347713" cy="1320800"/>
          </a:xfrm>
        </p:spPr>
        <p:txBody>
          <a:bodyPr/>
          <a:lstStyle/>
          <a:p>
            <a:r>
              <a:rPr lang="en-GB" dirty="0"/>
              <a:t>Behaviour</a:t>
            </a:r>
          </a:p>
        </p:txBody>
      </p:sp>
    </p:spTree>
    <p:extLst>
      <p:ext uri="{BB962C8B-B14F-4D97-AF65-F5344CB8AC3E}">
        <p14:creationId xmlns:p14="http://schemas.microsoft.com/office/powerpoint/2010/main" val="182262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txBox="1">
            <a:spLocks/>
          </p:cNvSpPr>
          <p:nvPr/>
        </p:nvSpPr>
        <p:spPr>
          <a:xfrm>
            <a:off x="683568" y="306233"/>
            <a:ext cx="4320480" cy="949626"/>
          </a:xfrm>
          <a:prstGeom prst="rect">
            <a:avLst/>
          </a:prstGeom>
        </p:spPr>
        <p:txBody>
          <a:bodyPr vert="horz" lIns="91440" tIns="45720" rIns="91440" bIns="45720" rtlCol="0" anchor="b">
            <a:normAutofit/>
          </a:bodyPr>
          <a:lstStyle>
            <a:lvl1pPr algn="l" defTabSz="457200" rtl="0" eaLnBrk="1" latinLnBrk="0" hangingPunct="1">
              <a:spcBef>
                <a:spcPct val="0"/>
              </a:spcBef>
              <a:buNone/>
              <a:defRPr sz="40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400" dirty="0"/>
              <a:t>Our Curriculum</a:t>
            </a:r>
          </a:p>
        </p:txBody>
      </p:sp>
      <p:sp>
        <p:nvSpPr>
          <p:cNvPr id="9" name="Content Placeholder 2"/>
          <p:cNvSpPr>
            <a:spLocks noGrp="1"/>
          </p:cNvSpPr>
          <p:nvPr>
            <p:ph idx="1"/>
          </p:nvPr>
        </p:nvSpPr>
        <p:spPr>
          <a:xfrm>
            <a:off x="251520" y="1268760"/>
            <a:ext cx="6768752" cy="5126090"/>
          </a:xfrm>
        </p:spPr>
        <p:txBody>
          <a:bodyPr>
            <a:normAutofit/>
          </a:bodyPr>
          <a:lstStyle/>
          <a:p>
            <a:r>
              <a:rPr lang="en-US" sz="2400" dirty="0">
                <a:latin typeface="Calibri" panose="020F0502020204030204" pitchFamily="34" charset="0"/>
                <a:cs typeface="Calibri" panose="020F0502020204030204" pitchFamily="34" charset="0"/>
              </a:rPr>
              <a:t>There are different units each half term that build on children’s knowledge and skills. These have been mapped out over the year to ensure full coverage of the curriculum.</a:t>
            </a:r>
          </a:p>
          <a:p>
            <a:r>
              <a:rPr lang="en-US" sz="2400" dirty="0">
                <a:latin typeface="Calibri" panose="020F0502020204030204" pitchFamily="34" charset="0"/>
                <a:cs typeface="Calibri" panose="020F0502020204030204" pitchFamily="34" charset="0"/>
              </a:rPr>
              <a:t>Half termly topic maps are posted on our class page for you to see what is being covered. </a:t>
            </a:r>
          </a:p>
          <a:p>
            <a:r>
              <a:rPr lang="en-US" sz="2400" dirty="0">
                <a:latin typeface="Calibri" panose="020F0502020204030204" pitchFamily="34" charset="0"/>
                <a:cs typeface="Calibri" panose="020F0502020204030204" pitchFamily="34" charset="0"/>
              </a:rPr>
              <a:t>You can support the children’s learning by giving them experiences that support the learning in class. </a:t>
            </a:r>
          </a:p>
          <a:p>
            <a:r>
              <a:rPr lang="en-US" sz="2400" dirty="0">
                <a:latin typeface="Calibri" panose="020F0502020204030204" pitchFamily="34" charset="0"/>
                <a:cs typeface="Calibri" panose="020F0502020204030204" pitchFamily="34" charset="0"/>
              </a:rPr>
              <a:t>There are a couple of suggested home learning tasks outlined on the topic map.</a:t>
            </a:r>
            <a:endParaRPr lang="en-US" sz="2800" dirty="0">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a:p>
            <a:pPr marL="0" indent="0">
              <a:buNone/>
            </a:pP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7080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67544" y="1109430"/>
            <a:ext cx="6768752" cy="5045571"/>
          </a:xfrm>
        </p:spPr>
        <p:txBody>
          <a:bodyPr>
            <a:noAutofit/>
          </a:bodyPr>
          <a:lstStyle/>
          <a:p>
            <a:r>
              <a:rPr lang="en-GB" sz="2000" b="0" dirty="0">
                <a:latin typeface="Calibri" panose="020F0502020204030204" pitchFamily="34" charset="0"/>
                <a:cs typeface="Calibri" panose="020F0502020204030204" pitchFamily="34" charset="0"/>
              </a:rPr>
              <a:t>Your child </a:t>
            </a:r>
            <a:r>
              <a:rPr lang="en-GB" sz="2000" dirty="0">
                <a:latin typeface="Calibri" panose="020F0502020204030204" pitchFamily="34" charset="0"/>
                <a:cs typeface="Calibri" panose="020F0502020204030204" pitchFamily="34" charset="0"/>
              </a:rPr>
              <a:t>has a set ‘Bug Club’ book that they take home. Please read and re-read this book with your child at home to build fluency. (This doesn’t mean that you shouldn’t read other books!)</a:t>
            </a:r>
          </a:p>
          <a:p>
            <a:r>
              <a:rPr lang="en-GB" sz="2000" dirty="0">
                <a:latin typeface="Calibri" panose="020F0502020204030204" pitchFamily="34" charset="0"/>
                <a:cs typeface="Calibri" panose="020F0502020204030204" pitchFamily="34" charset="0"/>
              </a:rPr>
              <a:t>P</a:t>
            </a:r>
            <a:r>
              <a:rPr lang="en-GB" sz="2000" b="0" dirty="0">
                <a:latin typeface="Calibri" panose="020F0502020204030204" pitchFamily="34" charset="0"/>
                <a:cs typeface="Calibri" panose="020F0502020204030204" pitchFamily="34" charset="0"/>
              </a:rPr>
              <a:t>lease record when you have read with your child at home. Notes on words they found hard to read or needed help to understand, or an idea of </a:t>
            </a:r>
            <a:r>
              <a:rPr lang="en-GB" sz="2000" dirty="0">
                <a:latin typeface="Calibri" panose="020F0502020204030204" pitchFamily="34" charset="0"/>
                <a:cs typeface="Calibri" panose="020F0502020204030204" pitchFamily="34" charset="0"/>
              </a:rPr>
              <a:t>any</a:t>
            </a:r>
            <a:r>
              <a:rPr lang="en-GB" sz="2000" b="0" dirty="0">
                <a:latin typeface="Calibri" panose="020F0502020204030204" pitchFamily="34" charset="0"/>
                <a:cs typeface="Calibri" panose="020F0502020204030204" pitchFamily="34" charset="0"/>
              </a:rPr>
              <a:t> discussions are always helpful.</a:t>
            </a:r>
          </a:p>
          <a:p>
            <a:r>
              <a:rPr lang="en-GB" sz="2000" b="0" dirty="0">
                <a:latin typeface="Calibri" panose="020F0502020204030204" pitchFamily="34" charset="0"/>
                <a:cs typeface="Calibri" panose="020F0502020204030204" pitchFamily="34" charset="0"/>
              </a:rPr>
              <a:t>Feel free to include library books the child has read or bedtime books you have shared together.</a:t>
            </a:r>
          </a:p>
          <a:p>
            <a:r>
              <a:rPr lang="en-GB" sz="2000" b="0" dirty="0">
                <a:latin typeface="Calibri" panose="020F0502020204030204" pitchFamily="34" charset="0"/>
                <a:cs typeface="Calibri" panose="020F0502020204030204" pitchFamily="34" charset="0"/>
              </a:rPr>
              <a:t>Reading records will be collected in every </a:t>
            </a:r>
            <a:r>
              <a:rPr lang="en-GB" sz="2000" dirty="0">
                <a:latin typeface="Calibri" panose="020F0502020204030204" pitchFamily="34" charset="0"/>
                <a:cs typeface="Calibri" panose="020F0502020204030204" pitchFamily="34" charset="0"/>
              </a:rPr>
              <a:t>week</a:t>
            </a:r>
            <a:r>
              <a:rPr lang="en-GB" sz="2000" b="0" dirty="0">
                <a:latin typeface="Calibri" panose="020F0502020204030204" pitchFamily="34" charset="0"/>
                <a:cs typeface="Calibri" panose="020F0502020204030204" pitchFamily="34" charset="0"/>
              </a:rPr>
              <a:t> and reads will be counted. The </a:t>
            </a:r>
            <a:r>
              <a:rPr lang="en-GB" sz="2000" dirty="0">
                <a:latin typeface="Calibri" panose="020F0502020204030204" pitchFamily="34" charset="0"/>
                <a:cs typeface="Calibri" panose="020F0502020204030204" pitchFamily="34" charset="0"/>
              </a:rPr>
              <a:t>aim is 5 reads a week. </a:t>
            </a:r>
            <a:endParaRPr lang="en-GB" sz="2000" b="0" dirty="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The children will have the opportunity to choose a book from the library every week. This will be on a Monday. Please make sure the children bring their library book in on a Monday to change it (if they have finished it). </a:t>
            </a:r>
          </a:p>
          <a:p>
            <a:endParaRPr lang="en-GB" sz="2000" b="0" u="sng" dirty="0">
              <a:latin typeface="Calibri" panose="020F0502020204030204" pitchFamily="34" charset="0"/>
              <a:cs typeface="Calibri" panose="020F0502020204030204" pitchFamily="34" charset="0"/>
            </a:endParaRPr>
          </a:p>
        </p:txBody>
      </p:sp>
      <p:sp>
        <p:nvSpPr>
          <p:cNvPr id="6" name="Title 1"/>
          <p:cNvSpPr>
            <a:spLocks noGrp="1"/>
          </p:cNvSpPr>
          <p:nvPr>
            <p:ph type="title"/>
          </p:nvPr>
        </p:nvSpPr>
        <p:spPr>
          <a:xfrm>
            <a:off x="467544" y="350166"/>
            <a:ext cx="6347713" cy="1320800"/>
          </a:xfrm>
        </p:spPr>
        <p:txBody>
          <a:bodyPr>
            <a:normAutofit/>
          </a:bodyPr>
          <a:lstStyle/>
          <a:p>
            <a:r>
              <a:rPr lang="en-GB" dirty="0">
                <a:latin typeface="Calibri" panose="020F0502020204030204" pitchFamily="34" charset="0"/>
                <a:cs typeface="Calibri" panose="020F0502020204030204" pitchFamily="34" charset="0"/>
              </a:rPr>
              <a:t>Reading at home</a:t>
            </a:r>
          </a:p>
        </p:txBody>
      </p:sp>
    </p:spTree>
    <p:extLst>
      <p:ext uri="{BB962C8B-B14F-4D97-AF65-F5344CB8AC3E}">
        <p14:creationId xmlns:p14="http://schemas.microsoft.com/office/powerpoint/2010/main" val="1186392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6347714" cy="4667064"/>
          </a:xfrm>
        </p:spPr>
        <p:txBody>
          <a:bodyPr>
            <a:normAutofit fontScale="92500" lnSpcReduction="20000"/>
          </a:bodyPr>
          <a:lstStyle/>
          <a:p>
            <a:endParaRPr lang="en-GB" b="0" dirty="0">
              <a:latin typeface="HfW cursive" panose="00000500000000000000" pitchFamily="2" charset="0"/>
            </a:endParaRPr>
          </a:p>
          <a:p>
            <a:r>
              <a:rPr lang="en-GB" sz="2000" b="0" dirty="0">
                <a:latin typeface="Calibri" panose="020F0502020204030204" pitchFamily="34" charset="0"/>
                <a:cs typeface="Calibri" panose="020F0502020204030204" pitchFamily="34" charset="0"/>
              </a:rPr>
              <a:t>Children at school will practise reading skills through Bug Club, guided reading sessions and English lessons.</a:t>
            </a:r>
          </a:p>
          <a:p>
            <a:r>
              <a:rPr lang="en-GB" sz="2000" dirty="0">
                <a:latin typeface="Calibri" panose="020F0502020204030204" pitchFamily="34" charset="0"/>
                <a:cs typeface="Calibri" panose="020F0502020204030204" pitchFamily="34" charset="0"/>
              </a:rPr>
              <a:t>Children on the Bug Club scheme will take home a book based on their sound knowledge and confidence. </a:t>
            </a:r>
          </a:p>
          <a:p>
            <a:r>
              <a:rPr lang="en-GB" sz="2000" dirty="0">
                <a:latin typeface="Calibri" panose="020F0502020204030204" pitchFamily="34" charset="0"/>
                <a:cs typeface="Calibri" panose="020F0502020204030204" pitchFamily="34" charset="0"/>
              </a:rPr>
              <a:t>Once the children have finished Bug Club, they will access the </a:t>
            </a:r>
            <a:r>
              <a:rPr lang="en-GB" sz="2000" b="1" dirty="0">
                <a:latin typeface="Calibri" panose="020F0502020204030204" pitchFamily="34" charset="0"/>
                <a:cs typeface="Calibri" panose="020F0502020204030204" pitchFamily="34" charset="0"/>
              </a:rPr>
              <a:t>‘reading for fluency’ </a:t>
            </a:r>
            <a:r>
              <a:rPr lang="en-GB" sz="2000" dirty="0">
                <a:latin typeface="Calibri" panose="020F0502020204030204" pitchFamily="34" charset="0"/>
                <a:cs typeface="Calibri" panose="020F0502020204030204" pitchFamily="34" charset="0"/>
              </a:rPr>
              <a:t>bug club books. There is a range of colours, with the final colour being lime. They will now focus on spelling rules and comprehension skills.</a:t>
            </a:r>
          </a:p>
          <a:p>
            <a:r>
              <a:rPr lang="en-GB" sz="2000" dirty="0">
                <a:latin typeface="Calibri" panose="020F0502020204030204" pitchFamily="34" charset="0"/>
                <a:cs typeface="Calibri" panose="020F0502020204030204" pitchFamily="34" charset="0"/>
              </a:rPr>
              <a:t>After this, reading will be assessed on Accelerated Reader and they will take home an </a:t>
            </a:r>
            <a:r>
              <a:rPr lang="en-GB" sz="2000" b="1" dirty="0">
                <a:latin typeface="Calibri" panose="020F0502020204030204" pitchFamily="34" charset="0"/>
                <a:cs typeface="Calibri" panose="020F0502020204030204" pitchFamily="34" charset="0"/>
              </a:rPr>
              <a:t>AR book </a:t>
            </a:r>
            <a:r>
              <a:rPr lang="en-GB" sz="2000" dirty="0">
                <a:latin typeface="Calibri" panose="020F0502020204030204" pitchFamily="34" charset="0"/>
                <a:cs typeface="Calibri" panose="020F0502020204030204" pitchFamily="34" charset="0"/>
              </a:rPr>
              <a:t>based on their reading age. The children independently quiz on these to test their comprehension and win raffle tickets for 100% results.  These books may be a bit longer and the children are encouraged to change these independently. Please remind and encourage them. QR quiz is available on the website. </a:t>
            </a:r>
          </a:p>
        </p:txBody>
      </p:sp>
      <p:sp>
        <p:nvSpPr>
          <p:cNvPr id="5" name="Title 1"/>
          <p:cNvSpPr>
            <a:spLocks noGrp="1"/>
          </p:cNvSpPr>
          <p:nvPr>
            <p:ph type="title"/>
          </p:nvPr>
        </p:nvSpPr>
        <p:spPr>
          <a:xfrm>
            <a:off x="467545" y="548680"/>
            <a:ext cx="6347713" cy="1320800"/>
          </a:xfrm>
        </p:spPr>
        <p:txBody>
          <a:bodyPr/>
          <a:lstStyle/>
          <a:p>
            <a:r>
              <a:rPr lang="en-GB" dirty="0">
                <a:latin typeface="Calibri" panose="020F0502020204030204" pitchFamily="34" charset="0"/>
                <a:cs typeface="Calibri" panose="020F0502020204030204" pitchFamily="34" charset="0"/>
              </a:rPr>
              <a:t>Reading at school</a:t>
            </a:r>
          </a:p>
        </p:txBody>
      </p:sp>
    </p:spTree>
    <p:extLst>
      <p:ext uri="{BB962C8B-B14F-4D97-AF65-F5344CB8AC3E}">
        <p14:creationId xmlns:p14="http://schemas.microsoft.com/office/powerpoint/2010/main" val="3117861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67544" y="1570248"/>
            <a:ext cx="6347714" cy="4667064"/>
          </a:xfrm>
        </p:spPr>
        <p:txBody>
          <a:bodyPr>
            <a:normAutofit lnSpcReduction="10000"/>
          </a:bodyPr>
          <a:lstStyle/>
          <a:p>
            <a:endParaRPr lang="en-GB" b="0" dirty="0">
              <a:latin typeface="HfW cursive" panose="00000500000000000000" pitchFamily="2" charset="0"/>
            </a:endParaRPr>
          </a:p>
          <a:p>
            <a:r>
              <a:rPr lang="en-GB" sz="2000" b="0" dirty="0">
                <a:latin typeface="Comic Sans MS" panose="030F0702030302020204" pitchFamily="66" charset="0"/>
              </a:rPr>
              <a:t>Children are taught phonics, spelling and handwriting through the scheme. </a:t>
            </a:r>
          </a:p>
          <a:p>
            <a:r>
              <a:rPr lang="en-GB" sz="2000" b="0" dirty="0">
                <a:latin typeface="Comic Sans MS" panose="030F0702030302020204" pitchFamily="66" charset="0"/>
              </a:rPr>
              <a:t>Please read their assigned book with them and practise </a:t>
            </a:r>
            <a:r>
              <a:rPr lang="en-GB" sz="2000" dirty="0">
                <a:latin typeface="Comic Sans MS" panose="030F0702030302020204" pitchFamily="66" charset="0"/>
              </a:rPr>
              <a:t>the </a:t>
            </a:r>
            <a:r>
              <a:rPr lang="en-GB" sz="2000" b="0" dirty="0">
                <a:latin typeface="Comic Sans MS" panose="030F0702030302020204" pitchFamily="66" charset="0"/>
              </a:rPr>
              <a:t>words and sounds at the start of the book and the comprehension questions at the end.</a:t>
            </a:r>
          </a:p>
          <a:p>
            <a:r>
              <a:rPr lang="en-GB" sz="2000" b="0" dirty="0">
                <a:latin typeface="Comic Sans MS" panose="030F0702030302020204" pitchFamily="66" charset="0"/>
              </a:rPr>
              <a:t>Normally, 3 reads is the amount needed to show the necessary fluency </a:t>
            </a:r>
            <a:r>
              <a:rPr lang="en-GB" sz="2000" dirty="0">
                <a:latin typeface="Comic Sans MS" panose="030F0702030302020204" pitchFamily="66" charset="0"/>
              </a:rPr>
              <a:t>to move on to the next book </a:t>
            </a:r>
            <a:r>
              <a:rPr lang="en-GB" sz="2000" b="0" dirty="0">
                <a:latin typeface="Comic Sans MS" panose="030F0702030302020204" pitchFamily="66" charset="0"/>
              </a:rPr>
              <a:t>(this may be more/less). </a:t>
            </a:r>
          </a:p>
          <a:p>
            <a:r>
              <a:rPr lang="en-GB" sz="2000" b="0" dirty="0">
                <a:latin typeface="Comic Sans MS" panose="030F0702030302020204" pitchFamily="66" charset="0"/>
              </a:rPr>
              <a:t>Please make sure children have their Bug Club book and reading record in school every day. T</a:t>
            </a:r>
            <a:r>
              <a:rPr lang="en-GB" sz="2000" dirty="0">
                <a:latin typeface="Comic Sans MS" panose="030F0702030302020204" pitchFamily="66" charset="0"/>
              </a:rPr>
              <a:t>hey will have 1-1 reading at least once a week to see if they are ready for the next book.  </a:t>
            </a:r>
            <a:endParaRPr lang="en-GB" b="0" dirty="0">
              <a:latin typeface="HfW cursive" panose="00000500000000000000" pitchFamily="2" charset="0"/>
            </a:endParaRPr>
          </a:p>
          <a:p>
            <a:endParaRPr lang="en-GB" dirty="0"/>
          </a:p>
        </p:txBody>
      </p:sp>
      <p:sp>
        <p:nvSpPr>
          <p:cNvPr id="5" name="Title 3"/>
          <p:cNvSpPr txBox="1">
            <a:spLocks/>
          </p:cNvSpPr>
          <p:nvPr/>
        </p:nvSpPr>
        <p:spPr>
          <a:xfrm>
            <a:off x="0" y="601708"/>
            <a:ext cx="7520940" cy="1107996"/>
          </a:xfrm>
          <a:prstGeom prst="rect">
            <a:avLst/>
          </a:prstGeom>
          <a:noFill/>
        </p:spPr>
        <p:txBody>
          <a:bodyPr vert="horz" wrap="square" lIns="91440" tIns="45720" rIns="91440" bIns="45720" rtlCol="0" anchor="ctr">
            <a:spAutoFit/>
            <a:scene3d>
              <a:camera prst="orthographicFront"/>
              <a:lightRig rig="flat" dir="tl">
                <a:rot lat="0" lon="0" rev="6600000"/>
              </a:lightRig>
            </a:scene3d>
            <a:sp3d extrusionH="25400" contourW="8890">
              <a:bevelT w="38100" h="31750"/>
              <a:contourClr>
                <a:schemeClr val="accent2">
                  <a:shade val="75000"/>
                </a:schemeClr>
              </a:contourClr>
            </a:sp3d>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en-US" sz="66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Bug Club</a:t>
            </a:r>
          </a:p>
        </p:txBody>
      </p:sp>
    </p:spTree>
    <p:extLst>
      <p:ext uri="{BB962C8B-B14F-4D97-AF65-F5344CB8AC3E}">
        <p14:creationId xmlns:p14="http://schemas.microsoft.com/office/powerpoint/2010/main" val="158883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905" y="2060848"/>
            <a:ext cx="7075396" cy="3579849"/>
          </a:xfrm>
        </p:spPr>
        <p:txBody>
          <a:bodyPr>
            <a:normAutofit lnSpcReduction="10000"/>
          </a:bodyPr>
          <a:lstStyle/>
          <a:p>
            <a:r>
              <a:rPr lang="en-GB" sz="2000" b="0" dirty="0">
                <a:latin typeface="Calibri" panose="020F0502020204030204" pitchFamily="34" charset="0"/>
                <a:cs typeface="Calibri" panose="020F0502020204030204" pitchFamily="34" charset="0"/>
              </a:rPr>
              <a:t>Read, read, read </a:t>
            </a:r>
          </a:p>
          <a:p>
            <a:r>
              <a:rPr lang="en-GB" sz="2000" dirty="0">
                <a:latin typeface="Calibri" panose="020F0502020204030204" pitchFamily="34" charset="0"/>
                <a:cs typeface="Calibri" panose="020F0502020204030204" pitchFamily="34" charset="0"/>
              </a:rPr>
              <a:t>They will have weekly spellings. These will be given out each week in bookbags. You can then practise these at home as well as the practise we do in school ready for them to be tested the following week. </a:t>
            </a:r>
          </a:p>
          <a:p>
            <a:r>
              <a:rPr lang="en-GB" sz="2000" dirty="0">
                <a:latin typeface="Calibri" panose="020F0502020204030204" pitchFamily="34" charset="0"/>
                <a:cs typeface="Calibri" panose="020F0502020204030204" pitchFamily="34" charset="0"/>
              </a:rPr>
              <a:t>Handwriting/phonics support may be sent home to practise. </a:t>
            </a:r>
          </a:p>
          <a:p>
            <a:r>
              <a:rPr lang="en-GB" sz="2000" dirty="0">
                <a:latin typeface="Calibri" panose="020F0502020204030204" pitchFamily="34" charset="0"/>
                <a:cs typeface="Calibri" panose="020F0502020204030204" pitchFamily="34" charset="0"/>
              </a:rPr>
              <a:t>The topic map on the class page has some optional home learning. </a:t>
            </a:r>
          </a:p>
          <a:p>
            <a:r>
              <a:rPr lang="en-GB" sz="2000" dirty="0">
                <a:latin typeface="Calibri" panose="020F0502020204030204" pitchFamily="34" charset="0"/>
                <a:cs typeface="Calibri" panose="020F0502020204030204" pitchFamily="34" charset="0"/>
              </a:rPr>
              <a:t>Any extra home learning done that is linked to our topics will always be celebrated! </a:t>
            </a:r>
          </a:p>
        </p:txBody>
      </p:sp>
      <p:sp>
        <p:nvSpPr>
          <p:cNvPr id="2" name="Title 1"/>
          <p:cNvSpPr>
            <a:spLocks noGrp="1"/>
          </p:cNvSpPr>
          <p:nvPr>
            <p:ph type="title"/>
          </p:nvPr>
        </p:nvSpPr>
        <p:spPr/>
        <p:txBody>
          <a:bodyPr/>
          <a:lstStyle/>
          <a:p>
            <a:r>
              <a:rPr lang="en-GB" dirty="0"/>
              <a:t>Home Learning</a:t>
            </a:r>
          </a:p>
        </p:txBody>
      </p:sp>
    </p:spTree>
    <p:extLst>
      <p:ext uri="{BB962C8B-B14F-4D97-AF65-F5344CB8AC3E}">
        <p14:creationId xmlns:p14="http://schemas.microsoft.com/office/powerpoint/2010/main" val="107455430"/>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763</TotalTime>
  <Words>1331</Words>
  <Application>Microsoft Office PowerPoint</Application>
  <PresentationFormat>On-screen Show (4:3)</PresentationFormat>
  <Paragraphs>85</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Comic Sans MS</vt:lpstr>
      <vt:lpstr>HfW cursive</vt:lpstr>
      <vt:lpstr>Trebuchet MS</vt:lpstr>
      <vt:lpstr>Wingdings</vt:lpstr>
      <vt:lpstr>Wingdings 3</vt:lpstr>
      <vt:lpstr>Facet</vt:lpstr>
      <vt:lpstr>PowerPoint Presentation</vt:lpstr>
      <vt:lpstr>PowerPoint Presentation</vt:lpstr>
      <vt:lpstr>PowerPoint Presentation</vt:lpstr>
      <vt:lpstr>Behaviour</vt:lpstr>
      <vt:lpstr>PowerPoint Presentation</vt:lpstr>
      <vt:lpstr>Reading at home</vt:lpstr>
      <vt:lpstr>Reading at school</vt:lpstr>
      <vt:lpstr>PowerPoint Presentation</vt:lpstr>
      <vt:lpstr>Home Learning</vt:lpstr>
      <vt:lpstr>Maths</vt:lpstr>
      <vt:lpstr>P.E &amp; Uniform</vt:lpstr>
      <vt:lpstr>Home time</vt:lpstr>
      <vt:lpstr>Extra info</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Foxes</dc:title>
  <dc:creator>SWilson</dc:creator>
  <cp:lastModifiedBy>James  Somers</cp:lastModifiedBy>
  <cp:revision>92</cp:revision>
  <dcterms:created xsi:type="dcterms:W3CDTF">2014-09-07T15:35:09Z</dcterms:created>
  <dcterms:modified xsi:type="dcterms:W3CDTF">2023-09-13T21:30:39Z</dcterms:modified>
</cp:coreProperties>
</file>